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257" r:id="rId3"/>
    <p:sldId id="259" r:id="rId4"/>
    <p:sldId id="294" r:id="rId5"/>
    <p:sldId id="368" r:id="rId6"/>
    <p:sldId id="295" r:id="rId7"/>
    <p:sldId id="296" r:id="rId8"/>
    <p:sldId id="297" r:id="rId9"/>
    <p:sldId id="298" r:id="rId10"/>
    <p:sldId id="299" r:id="rId11"/>
    <p:sldId id="300" r:id="rId12"/>
    <p:sldId id="364" r:id="rId13"/>
    <p:sldId id="365" r:id="rId14"/>
    <p:sldId id="301" r:id="rId15"/>
    <p:sldId id="302" r:id="rId16"/>
    <p:sldId id="303" r:id="rId17"/>
    <p:sldId id="304" r:id="rId18"/>
    <p:sldId id="305" r:id="rId19"/>
    <p:sldId id="306" r:id="rId20"/>
    <p:sldId id="307" r:id="rId21"/>
    <p:sldId id="310" r:id="rId22"/>
    <p:sldId id="312" r:id="rId23"/>
    <p:sldId id="314" r:id="rId24"/>
    <p:sldId id="315" r:id="rId25"/>
    <p:sldId id="316" r:id="rId26"/>
    <p:sldId id="317" r:id="rId27"/>
    <p:sldId id="363"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55" r:id="rId56"/>
    <p:sldId id="356" r:id="rId57"/>
    <p:sldId id="357" r:id="rId58"/>
    <p:sldId id="358" r:id="rId59"/>
    <p:sldId id="359" r:id="rId60"/>
    <p:sldId id="360" r:id="rId61"/>
    <p:sldId id="362" r:id="rId62"/>
    <p:sldId id="353" r:id="rId63"/>
    <p:sldId id="354" r:id="rId64"/>
    <p:sldId id="426" r:id="rId65"/>
    <p:sldId id="293" r:id="rId6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Zeynep Korkmaz" initials="ZK" lastIdx="32" clrIdx="1">
    <p:extLst>
      <p:ext uri="{19B8F6BF-5375-455C-9EA6-DF929625EA0E}">
        <p15:presenceInfo xmlns:p15="http://schemas.microsoft.com/office/powerpoint/2012/main" userId="S-1-5-21-2388202239-3538787356-3256464325-11761" providerId="AD"/>
      </p:ext>
    </p:extLst>
  </p:cmAuthor>
  <p:cmAuthor id="3" name="Hakan Çetin" initials="HÇ" lastIdx="20"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FAB529"/>
    <a:srgbClr val="B2B2B2"/>
    <a:srgbClr val="DADADA"/>
    <a:srgbClr val="75246B"/>
    <a:srgbClr val="E61F4F"/>
    <a:srgbClr val="D18D05"/>
    <a:srgbClr val="11A74F"/>
    <a:srgbClr val="231F20"/>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7" autoAdjust="0"/>
    <p:restoredTop sz="77087" autoAdjust="0"/>
  </p:normalViewPr>
  <p:slideViewPr>
    <p:cSldViewPr snapToGrid="0">
      <p:cViewPr varScale="1">
        <p:scale>
          <a:sx n="53" d="100"/>
          <a:sy n="53" d="100"/>
        </p:scale>
        <p:origin x="10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20.11.2020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20.11.2020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ygulayici.tbm.org.tr/tbm/Lise-Yesilay-Kulubu-Etkinlikler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çocuklara yönelik hazırlanmış aşağıdaki kitapçıktan ulaşabilirsiniz:</a:t>
            </a:r>
          </a:p>
          <a:p>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99908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19240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42025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60806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195265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60250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77588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99425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55661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460767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15975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65409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35724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75377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155235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56913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214132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602698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1510147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Öğrencilerden</a:t>
            </a:r>
            <a:r>
              <a:rPr lang="tr-TR" baseline="0" dirty="0"/>
              <a:t> puanlama tablosunu takip edebilmek için bir kağıt çıkartmalarını isteyiniz. </a:t>
            </a:r>
            <a:r>
              <a:rPr lang="tr-TR" baseline="0" dirty="0" smtClean="0"/>
              <a:t>Öğrenciler, </a:t>
            </a:r>
            <a:r>
              <a:rPr lang="tr-TR" baseline="0" dirty="0"/>
              <a:t>siz her soru sorduğunuzda kendileri için uygun olan puanı kağıtlarına yazsınlar. Cevapların yanındaki numaralar ile puanlama tablosundaki numaraların aynı olduğunu hatırlatınız. En </a:t>
            </a:r>
            <a:r>
              <a:rPr lang="tr-TR" baseline="0" dirty="0" smtClean="0"/>
              <a:t>son, </a:t>
            </a:r>
            <a:r>
              <a:rPr lang="tr-TR" baseline="0" dirty="0"/>
              <a:t>çıkan sonuçları birlikte değerlendiriniz.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137902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14766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89491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a:t>
            </a:r>
            <a:r>
              <a:rPr lang="tr-TR" baseline="0" dirty="0"/>
              <a:t> bağımlılık tanımı yapıldıktan sonra  «</a:t>
            </a:r>
            <a:r>
              <a:rPr lang="tr-TR" dirty="0">
                <a:solidFill>
                  <a:srgbClr val="575757"/>
                </a:solidFill>
              </a:rPr>
              <a:t>Günümüzde sıklıkla görülen bağımlılıklardan biri de teknoloji bağımlılığıdır.» denilerek bir sonraki sunuma geçilir. </a:t>
            </a:r>
            <a:endParaRPr lang="tr-TR" b="1" dirty="0">
              <a:solidFill>
                <a:srgbClr val="575757"/>
              </a:solidFill>
            </a:endParaRP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271472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533393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248197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197982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3898424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130608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181570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664695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293725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239738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263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100927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533673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97589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958801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796705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814311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29270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70473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149465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Sonuçlarla</a:t>
            </a:r>
            <a:r>
              <a:rPr lang="tr-TR" baseline="0" dirty="0"/>
              <a:t> ilgili öğrencilerle kısaca değerlendirme yapın</a:t>
            </a:r>
            <a:r>
              <a:rPr lang="tr-TR" dirty="0"/>
              <a:t>. Sonuçların ciddiye alınması ve gerekiyorsa bir uzmandan</a:t>
            </a:r>
            <a:r>
              <a:rPr lang="tr-TR" baseline="0" dirty="0"/>
              <a:t> yardım alınmasının önemli olduğunu belirtin.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Kısa değerlendirme sonrasında bu kullanımlarla ilgili bazı tavsiyelerde bulunacağınızı belirterek, diğer slaytlara geçiniz.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3766984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255313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a:t>Öğrenciler ikişerli gruplara ayrılır ve her gruba uzunca bir ip verilir. İp</a:t>
            </a:r>
            <a:r>
              <a:rPr lang="tr-TR" sz="1200" baseline="0" dirty="0"/>
              <a:t> yerine bant ya da uygun görülen başka bir materyal de kullanılabilir.</a:t>
            </a:r>
            <a:r>
              <a:rPr lang="tr-TR" sz="1200" dirty="0"/>
              <a:t> Bağımlılık kartından her gruba verilir. Bu kart daha önce hazırlanmamışsa tahtaya yansıtılabilir</a:t>
            </a:r>
            <a:r>
              <a:rPr lang="tr-TR" sz="1200" baseline="0" dirty="0"/>
              <a:t>. Bağımlılık Kartı örneğini </a:t>
            </a:r>
            <a:r>
              <a:rPr lang="tr-TR" dirty="0">
                <a:hlinkClick r:id="rId3"/>
              </a:rPr>
              <a:t>https://uygulayici.tbm.org.tr/tbm/Lise-Yesilay-Kulubu-Etkinlikleri</a:t>
            </a:r>
            <a:r>
              <a:rPr lang="tr-TR" dirty="0"/>
              <a:t> sitesinde, Teknoloji Bağımlılığı içeriğinden</a:t>
            </a:r>
            <a:r>
              <a:rPr lang="tr-TR" baseline="0" dirty="0"/>
              <a:t> ulaşabilirsiniz.</a:t>
            </a:r>
          </a:p>
          <a:p>
            <a:pPr marL="0" indent="0">
              <a:buNone/>
            </a:pPr>
            <a:r>
              <a:rPr lang="tr-TR" sz="1200" dirty="0"/>
              <a:t>Eşlerden biri ellerini birleştirir. Diğeri maddeleri sırasıyla sorar. Her “Evet” cevabı için bir tur ip ellere dolanır. Kaç tur ip dolandığı not edilir. İp turu fazlalaştıkça kurtulmanın zor olması bağımlılıkla ilişkilendirilir. İpin ilk turlarında kurtulmak için harcanan çaba ile son halinde harcanan çaba kıyaslanır. Sırayla diğer eşe de aynı uygulamanın yapılması için zaman tanınır.</a:t>
            </a:r>
          </a:p>
          <a:p>
            <a:pPr marL="0" indent="0">
              <a:buNone/>
            </a:pPr>
            <a:r>
              <a:rPr lang="tr-TR" sz="1200" b="1" dirty="0"/>
              <a:t>Maddeler:</a:t>
            </a:r>
          </a:p>
          <a:p>
            <a:pPr marL="0" indent="0">
              <a:buNone/>
            </a:pPr>
            <a:r>
              <a:rPr lang="tr-TR" sz="1200" b="1" i="1" dirty="0"/>
              <a:t>Her evet cevabı için arkadaşınızın eline bir tur ip döndürünüz.</a:t>
            </a:r>
          </a:p>
          <a:p>
            <a:endParaRPr lang="tr-TR" sz="1200" dirty="0" smtClean="0"/>
          </a:p>
          <a:p>
            <a:r>
              <a:rPr lang="tr-TR" sz="1200" dirty="0" smtClean="0"/>
              <a:t>Her </a:t>
            </a:r>
            <a:r>
              <a:rPr lang="tr-TR" sz="1200" dirty="0"/>
              <a:t>geçen gün teknolojik aletlerle daha fazla zaman geçiriyorum.</a:t>
            </a:r>
          </a:p>
          <a:p>
            <a:r>
              <a:rPr lang="tr-TR" sz="1200" dirty="0"/>
              <a:t>Teknoloji ile zaman geçirmediğimde asabi, huzursuz ve boşlukta hissediyorum.</a:t>
            </a:r>
          </a:p>
          <a:p>
            <a:r>
              <a:rPr lang="tr-TR" sz="1200" dirty="0"/>
              <a:t>Kontrol çabalarım başarısız </a:t>
            </a:r>
            <a:r>
              <a:rPr lang="tr-TR" sz="1200" dirty="0" smtClean="0"/>
              <a:t>oluyor.</a:t>
            </a:r>
            <a:endParaRPr lang="tr-TR" sz="1200" dirty="0"/>
          </a:p>
          <a:p>
            <a:r>
              <a:rPr lang="tr-TR" sz="1200" dirty="0"/>
              <a:t>Bedenim zarar </a:t>
            </a:r>
            <a:r>
              <a:rPr lang="tr-TR" sz="1200" dirty="0" smtClean="0"/>
              <a:t>görüyor.</a:t>
            </a:r>
            <a:endParaRPr lang="tr-TR" sz="1200" dirty="0"/>
          </a:p>
          <a:p>
            <a:r>
              <a:rPr lang="tr-TR" sz="1200" dirty="0"/>
              <a:t>Psikolojik gelişimim zarar </a:t>
            </a:r>
            <a:r>
              <a:rPr lang="tr-TR" sz="1200" dirty="0" smtClean="0"/>
              <a:t>görüyor.</a:t>
            </a:r>
            <a:endParaRPr lang="tr-TR" sz="1200" dirty="0"/>
          </a:p>
          <a:p>
            <a:r>
              <a:rPr lang="tr-TR" sz="1200" dirty="0"/>
              <a:t>Teknoloji kullanımımı sınırlamak isteyenlerle çatışıyorum.</a:t>
            </a:r>
          </a:p>
          <a:p>
            <a:r>
              <a:rPr lang="tr-TR" sz="1200" dirty="0"/>
              <a:t>Duygu durumum </a:t>
            </a:r>
            <a:r>
              <a:rPr lang="tr-TR" sz="1200" dirty="0" smtClean="0"/>
              <a:t>bozuluyor.</a:t>
            </a:r>
            <a:endParaRPr lang="tr-TR" sz="1200" dirty="0"/>
          </a:p>
          <a:p>
            <a:r>
              <a:rPr lang="tr-TR" sz="1200" dirty="0"/>
              <a:t>Uyku düzenim </a:t>
            </a:r>
            <a:r>
              <a:rPr lang="tr-TR" sz="1200" dirty="0" smtClean="0"/>
              <a:t>bozuluyor.</a:t>
            </a:r>
            <a:endParaRPr lang="tr-TR" sz="1200" dirty="0"/>
          </a:p>
          <a:p>
            <a:r>
              <a:rPr lang="tr-TR" sz="1200" dirty="0"/>
              <a:t>Yemek düzenim </a:t>
            </a:r>
            <a:r>
              <a:rPr lang="tr-TR" sz="1200" dirty="0" smtClean="0"/>
              <a:t>bozuluyor.</a:t>
            </a:r>
            <a:endParaRPr lang="tr-TR" sz="1200" dirty="0"/>
          </a:p>
          <a:p>
            <a:r>
              <a:rPr lang="tr-TR" sz="1200" dirty="0"/>
              <a:t>Teknolojik aletlerle geçirdiğim zamanı ifade ederken yalan söylüyorum.</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594632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292105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62931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53</a:t>
            </a:fld>
            <a:endParaRPr lang="tr-TR"/>
          </a:p>
        </p:txBody>
      </p:sp>
    </p:spTree>
    <p:extLst>
      <p:ext uri="{BB962C8B-B14F-4D97-AF65-F5344CB8AC3E}">
        <p14:creationId xmlns:p14="http://schemas.microsoft.com/office/powerpoint/2010/main" val="445331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54</a:t>
            </a:fld>
            <a:endParaRPr lang="tr-TR"/>
          </a:p>
        </p:txBody>
      </p:sp>
    </p:spTree>
    <p:extLst>
      <p:ext uri="{BB962C8B-B14F-4D97-AF65-F5344CB8AC3E}">
        <p14:creationId xmlns:p14="http://schemas.microsoft.com/office/powerpoint/2010/main" val="3526043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4072434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56</a:t>
            </a:fld>
            <a:endParaRPr lang="tr-TR"/>
          </a:p>
        </p:txBody>
      </p:sp>
    </p:spTree>
    <p:extLst>
      <p:ext uri="{BB962C8B-B14F-4D97-AF65-F5344CB8AC3E}">
        <p14:creationId xmlns:p14="http://schemas.microsoft.com/office/powerpoint/2010/main" val="3233295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57</a:t>
            </a:fld>
            <a:endParaRPr lang="tr-TR"/>
          </a:p>
        </p:txBody>
      </p:sp>
    </p:spTree>
    <p:extLst>
      <p:ext uri="{BB962C8B-B14F-4D97-AF65-F5344CB8AC3E}">
        <p14:creationId xmlns:p14="http://schemas.microsoft.com/office/powerpoint/2010/main" val="3797075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58</a:t>
            </a:fld>
            <a:endParaRPr lang="tr-TR"/>
          </a:p>
        </p:txBody>
      </p:sp>
    </p:spTree>
    <p:extLst>
      <p:ext uri="{BB962C8B-B14F-4D97-AF65-F5344CB8AC3E}">
        <p14:creationId xmlns:p14="http://schemas.microsoft.com/office/powerpoint/2010/main" val="1098323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59</a:t>
            </a:fld>
            <a:endParaRPr lang="tr-TR"/>
          </a:p>
        </p:txBody>
      </p:sp>
    </p:spTree>
    <p:extLst>
      <p:ext uri="{BB962C8B-B14F-4D97-AF65-F5344CB8AC3E}">
        <p14:creationId xmlns:p14="http://schemas.microsoft.com/office/powerpoint/2010/main" val="3272943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60</a:t>
            </a:fld>
            <a:endParaRPr lang="tr-TR"/>
          </a:p>
        </p:txBody>
      </p:sp>
    </p:spTree>
    <p:extLst>
      <p:ext uri="{BB962C8B-B14F-4D97-AF65-F5344CB8AC3E}">
        <p14:creationId xmlns:p14="http://schemas.microsoft.com/office/powerpoint/2010/main" val="317805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385787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61</a:t>
            </a:fld>
            <a:endParaRPr lang="tr-TR"/>
          </a:p>
        </p:txBody>
      </p:sp>
    </p:spTree>
    <p:extLst>
      <p:ext uri="{BB962C8B-B14F-4D97-AF65-F5344CB8AC3E}">
        <p14:creationId xmlns:p14="http://schemas.microsoft.com/office/powerpoint/2010/main" val="395061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slaydı ve bir sonraki</a:t>
            </a:r>
            <a:r>
              <a:rPr lang="tr-TR" baseline="0" dirty="0"/>
              <a:t> slayttaki sloganları öğrencilere göstererek, grup olarak bir oylama yapılacağını belirtiniz. </a:t>
            </a:r>
          </a:p>
          <a:p>
            <a:r>
              <a:rPr lang="tr-TR" baseline="0" dirty="0"/>
              <a:t>«Bu eğitimin genelini düşündüğünüzde, sizin için en uygun slogan nedir?»  sorusuyla oylamayı yapabilirsiniz.</a:t>
            </a:r>
          </a:p>
          <a:p>
            <a:r>
              <a:rPr lang="tr-TR" baseline="0" dirty="0"/>
              <a:t>Ya da:</a:t>
            </a:r>
          </a:p>
          <a:p>
            <a:r>
              <a:rPr lang="tr-TR" baseline="0" dirty="0"/>
              <a:t>«Siz bu eğitim sonrası başkalarına öneride bulunacak olsanız hangi sloganı seçerdiniz?» gibi bir soruya öğrencilerden görüş isteyebilirsiniz.</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62</a:t>
            </a:fld>
            <a:endParaRPr lang="tr-TR"/>
          </a:p>
        </p:txBody>
      </p:sp>
    </p:spTree>
    <p:extLst>
      <p:ext uri="{BB962C8B-B14F-4D97-AF65-F5344CB8AC3E}">
        <p14:creationId xmlns:p14="http://schemas.microsoft.com/office/powerpoint/2010/main" val="4290088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Eğitimciye</a:t>
            </a:r>
            <a:r>
              <a:rPr lang="tr-TR" b="1" baseline="0" dirty="0"/>
              <a:t> Not: </a:t>
            </a:r>
            <a:r>
              <a:rPr lang="tr-TR" baseline="0" dirty="0"/>
              <a:t>Yeşilay Danışmanlık Merkezleri aynı zamanda bağımlı yakınlarına da </a:t>
            </a:r>
            <a:r>
              <a:rPr lang="tr-TR" baseline="0" dirty="0" err="1"/>
              <a:t>psiko</a:t>
            </a:r>
            <a:r>
              <a:rPr lang="tr-TR" baseline="0" dirty="0"/>
              <a:t>-sosyal destek vermektedir. Yakınınız ya da ailenizden biri varsa arayabilirsiniz.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64</a:t>
            </a:fld>
            <a:endParaRPr lang="tr-TR"/>
          </a:p>
        </p:txBody>
      </p:sp>
    </p:spTree>
    <p:extLst>
      <p:ext uri="{BB962C8B-B14F-4D97-AF65-F5344CB8AC3E}">
        <p14:creationId xmlns:p14="http://schemas.microsoft.com/office/powerpoint/2010/main" val="3439287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65</a:t>
            </a:fld>
            <a:endParaRPr lang="tr-TR"/>
          </a:p>
        </p:txBody>
      </p:sp>
    </p:spTree>
    <p:extLst>
      <p:ext uri="{BB962C8B-B14F-4D97-AF65-F5344CB8AC3E}">
        <p14:creationId xmlns:p14="http://schemas.microsoft.com/office/powerpoint/2010/main" val="29135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67920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18293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337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9">
            <a:extLst>
              <a:ext uri="{FF2B5EF4-FFF2-40B4-BE49-F238E27FC236}">
                <a16:creationId xmlns:a16="http://schemas.microsoft.com/office/drawing/2014/main" id="{6D1F680B-B1A8-9F4E-AF06-7E802AA1F6E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27C3CD8D-4D7C-014E-B6DC-5482F2D3DE77}"/>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D902D102-434C-414A-9B13-D0526DA95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29903F24-1E08-6F43-AA7F-A4110B82537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6034F08C-A2EC-594D-9546-D4BC74D135F3}"/>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5714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51ED912-DD32-9E4C-90E9-C9C2416A5CDB}"/>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6EBC1A85-912B-1E42-BDD3-5C4915F7A8AE}"/>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4870F4A4-D54B-F44B-9BB8-E12E9FB9B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724009D-1AC2-8043-B2DF-3741A4A8A1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CA8C9CA8-9020-424D-87B7-FFEB9CD8C738}"/>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3471342-055C-8841-81F9-970425933EAB}"/>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A5B8F473-CAA8-1C42-8F8A-815250216EBC}"/>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25FDD039-3A78-3745-954D-579489943A31}"/>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C445963D-E3E0-2040-A7E9-783828683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028B6109-1A38-F848-89FC-ADF6DF978E3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19154E27-90F2-EF40-AA58-881D0C013C7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20.11.2020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20.11.2020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20.11.2020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20.11.2020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4.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5699567" y="1087039"/>
            <a:ext cx="5877641" cy="1546741"/>
            <a:chOff x="5699567" y="1972564"/>
            <a:chExt cx="5877641" cy="1546741"/>
          </a:xfrm>
        </p:grpSpPr>
        <p:sp>
          <p:nvSpPr>
            <p:cNvPr id="20" name="Metin kutusu 19"/>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23" name="Metin kutusu 22"/>
            <p:cNvSpPr txBox="1"/>
            <p:nvPr/>
          </p:nvSpPr>
          <p:spPr>
            <a:xfrm>
              <a:off x="9450985" y="2688308"/>
              <a:ext cx="2126223" cy="830997"/>
            </a:xfrm>
            <a:prstGeom prst="rect">
              <a:avLst/>
            </a:prstGeom>
            <a:noFill/>
          </p:spPr>
          <p:txBody>
            <a:bodyPr wrap="none" rtlCol="0">
              <a:spAutoFit/>
            </a:bodyPr>
            <a:lstStyle/>
            <a:p>
              <a:r>
                <a:rPr lang="tr-TR" sz="4800" b="1" dirty="0">
                  <a:solidFill>
                    <a:schemeClr val="bg1"/>
                  </a:solidFill>
                </a:rPr>
                <a:t>yaşama</a:t>
              </a:r>
            </a:p>
          </p:txBody>
        </p:sp>
      </p:grpSp>
      <p:sp>
        <p:nvSpPr>
          <p:cNvPr id="24" name="Dikdörtgen 23"/>
          <p:cNvSpPr/>
          <p:nvPr/>
        </p:nvSpPr>
        <p:spPr>
          <a:xfrm>
            <a:off x="4409"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grpSp>
        <p:nvGrpSpPr>
          <p:cNvPr id="16" name="Grup 15"/>
          <p:cNvGrpSpPr/>
          <p:nvPr/>
        </p:nvGrpSpPr>
        <p:grpSpPr>
          <a:xfrm>
            <a:off x="7533089" y="2993311"/>
            <a:ext cx="942795" cy="950137"/>
            <a:chOff x="474663" y="3333750"/>
            <a:chExt cx="1019175" cy="1027112"/>
          </a:xfrm>
        </p:grpSpPr>
        <p:sp>
          <p:nvSpPr>
            <p:cNvPr id="17"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2" name="Grup 31"/>
          <p:cNvGrpSpPr/>
          <p:nvPr/>
        </p:nvGrpSpPr>
        <p:grpSpPr>
          <a:xfrm>
            <a:off x="9599747" y="2993311"/>
            <a:ext cx="941327" cy="950137"/>
            <a:chOff x="2859088" y="3333750"/>
            <a:chExt cx="1017588" cy="1027112"/>
          </a:xfrm>
        </p:grpSpPr>
        <p:sp>
          <p:nvSpPr>
            <p:cNvPr id="3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4"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7" name="Grup 36"/>
          <p:cNvGrpSpPr/>
          <p:nvPr/>
        </p:nvGrpSpPr>
        <p:grpSpPr>
          <a:xfrm>
            <a:off x="8563613" y="2993311"/>
            <a:ext cx="942795" cy="950137"/>
            <a:chOff x="1670050" y="3333750"/>
            <a:chExt cx="1019175" cy="1027112"/>
          </a:xfrm>
        </p:grpSpPr>
        <p:sp>
          <p:nvSpPr>
            <p:cNvPr id="38"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9"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1" name="Grup 40"/>
          <p:cNvGrpSpPr/>
          <p:nvPr/>
        </p:nvGrpSpPr>
        <p:grpSpPr>
          <a:xfrm>
            <a:off x="10634413" y="2993311"/>
            <a:ext cx="942795" cy="950137"/>
            <a:chOff x="4054475" y="3333750"/>
            <a:chExt cx="1019175" cy="1027112"/>
          </a:xfrm>
        </p:grpSpPr>
        <p:sp>
          <p:nvSpPr>
            <p:cNvPr id="42"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3"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7" name="Resim 46">
            <a:extLst>
              <a:ext uri="{FF2B5EF4-FFF2-40B4-BE49-F238E27FC236}">
                <a16:creationId xmlns:a16="http://schemas.microsoft.com/office/drawing/2014/main" id="{3D733637-5637-3343-90CA-B4A86F421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50" fill="hold"/>
                                        <p:tgtEl>
                                          <p:spTgt spid="16"/>
                                        </p:tgtEl>
                                        <p:attrNameLst>
                                          <p:attrName>ppt_w</p:attrName>
                                        </p:attrNameLst>
                                      </p:cBhvr>
                                      <p:tavLst>
                                        <p:tav tm="0">
                                          <p:val>
                                            <p:fltVal val="0"/>
                                          </p:val>
                                        </p:tav>
                                        <p:tav tm="100000">
                                          <p:val>
                                            <p:strVal val="#ppt_w"/>
                                          </p:val>
                                        </p:tav>
                                      </p:tavLst>
                                    </p:anim>
                                    <p:anim calcmode="lin" valueType="num">
                                      <p:cBhvr>
                                        <p:cTn id="42" dur="150" fill="hold"/>
                                        <p:tgtEl>
                                          <p:spTgt spid="16"/>
                                        </p:tgtEl>
                                        <p:attrNameLst>
                                          <p:attrName>ppt_h</p:attrName>
                                        </p:attrNameLst>
                                      </p:cBhvr>
                                      <p:tavLst>
                                        <p:tav tm="0">
                                          <p:val>
                                            <p:fltVal val="0"/>
                                          </p:val>
                                        </p:tav>
                                        <p:tav tm="100000">
                                          <p:val>
                                            <p:strVal val="#ppt_h"/>
                                          </p:val>
                                        </p:tav>
                                      </p:tavLst>
                                    </p:anim>
                                    <p:animEffect transition="in" filter="fade">
                                      <p:cBhvr>
                                        <p:cTn id="43" dur="150"/>
                                        <p:tgtEl>
                                          <p:spTgt spid="16"/>
                                        </p:tgtEl>
                                      </p:cBhvr>
                                    </p:animEffect>
                                  </p:childTnLst>
                                </p:cTn>
                              </p:par>
                            </p:childTnLst>
                          </p:cTn>
                        </p:par>
                        <p:par>
                          <p:cTn id="44" fill="hold">
                            <p:stCondLst>
                              <p:cond delay="14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50" fill="hold"/>
                                        <p:tgtEl>
                                          <p:spTgt spid="37"/>
                                        </p:tgtEl>
                                        <p:attrNameLst>
                                          <p:attrName>ppt_w</p:attrName>
                                        </p:attrNameLst>
                                      </p:cBhvr>
                                      <p:tavLst>
                                        <p:tav tm="0">
                                          <p:val>
                                            <p:fltVal val="0"/>
                                          </p:val>
                                        </p:tav>
                                        <p:tav tm="100000">
                                          <p:val>
                                            <p:strVal val="#ppt_w"/>
                                          </p:val>
                                        </p:tav>
                                      </p:tavLst>
                                    </p:anim>
                                    <p:anim calcmode="lin" valueType="num">
                                      <p:cBhvr>
                                        <p:cTn id="48" dur="150" fill="hold"/>
                                        <p:tgtEl>
                                          <p:spTgt spid="37"/>
                                        </p:tgtEl>
                                        <p:attrNameLst>
                                          <p:attrName>ppt_h</p:attrName>
                                        </p:attrNameLst>
                                      </p:cBhvr>
                                      <p:tavLst>
                                        <p:tav tm="0">
                                          <p:val>
                                            <p:fltVal val="0"/>
                                          </p:val>
                                        </p:tav>
                                        <p:tav tm="100000">
                                          <p:val>
                                            <p:strVal val="#ppt_h"/>
                                          </p:val>
                                        </p:tav>
                                      </p:tavLst>
                                    </p:anim>
                                    <p:animEffect transition="in" filter="fade">
                                      <p:cBhvr>
                                        <p:cTn id="49" dur="150"/>
                                        <p:tgtEl>
                                          <p:spTgt spid="37"/>
                                        </p:tgtEl>
                                      </p:cBhvr>
                                    </p:animEffect>
                                  </p:childTnLst>
                                </p:cTn>
                              </p:par>
                            </p:childTnLst>
                          </p:cTn>
                        </p:par>
                        <p:par>
                          <p:cTn id="50" fill="hold">
                            <p:stCondLst>
                              <p:cond delay="155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50" fill="hold"/>
                                        <p:tgtEl>
                                          <p:spTgt spid="32"/>
                                        </p:tgtEl>
                                        <p:attrNameLst>
                                          <p:attrName>ppt_w</p:attrName>
                                        </p:attrNameLst>
                                      </p:cBhvr>
                                      <p:tavLst>
                                        <p:tav tm="0">
                                          <p:val>
                                            <p:fltVal val="0"/>
                                          </p:val>
                                        </p:tav>
                                        <p:tav tm="100000">
                                          <p:val>
                                            <p:strVal val="#ppt_w"/>
                                          </p:val>
                                        </p:tav>
                                      </p:tavLst>
                                    </p:anim>
                                    <p:anim calcmode="lin" valueType="num">
                                      <p:cBhvr>
                                        <p:cTn id="54" dur="150" fill="hold"/>
                                        <p:tgtEl>
                                          <p:spTgt spid="32"/>
                                        </p:tgtEl>
                                        <p:attrNameLst>
                                          <p:attrName>ppt_h</p:attrName>
                                        </p:attrNameLst>
                                      </p:cBhvr>
                                      <p:tavLst>
                                        <p:tav tm="0">
                                          <p:val>
                                            <p:fltVal val="0"/>
                                          </p:val>
                                        </p:tav>
                                        <p:tav tm="100000">
                                          <p:val>
                                            <p:strVal val="#ppt_h"/>
                                          </p:val>
                                        </p:tav>
                                      </p:tavLst>
                                    </p:anim>
                                    <p:animEffect transition="in" filter="fade">
                                      <p:cBhvr>
                                        <p:cTn id="55" dur="150"/>
                                        <p:tgtEl>
                                          <p:spTgt spid="32"/>
                                        </p:tgtEl>
                                      </p:cBhvr>
                                    </p:animEffect>
                                  </p:childTnLst>
                                </p:cTn>
                              </p:par>
                            </p:childTnLst>
                          </p:cTn>
                        </p:par>
                        <p:par>
                          <p:cTn id="56" fill="hold">
                            <p:stCondLst>
                              <p:cond delay="1700"/>
                            </p:stCondLst>
                            <p:childTnLst>
                              <p:par>
                                <p:cTn id="57" presetID="53" presetClass="entr" presetSubtype="16"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50" fill="hold"/>
                                        <p:tgtEl>
                                          <p:spTgt spid="41"/>
                                        </p:tgtEl>
                                        <p:attrNameLst>
                                          <p:attrName>ppt_w</p:attrName>
                                        </p:attrNameLst>
                                      </p:cBhvr>
                                      <p:tavLst>
                                        <p:tav tm="0">
                                          <p:val>
                                            <p:fltVal val="0"/>
                                          </p:val>
                                        </p:tav>
                                        <p:tav tm="100000">
                                          <p:val>
                                            <p:strVal val="#ppt_w"/>
                                          </p:val>
                                        </p:tav>
                                      </p:tavLst>
                                    </p:anim>
                                    <p:anim calcmode="lin" valueType="num">
                                      <p:cBhvr>
                                        <p:cTn id="60" dur="150" fill="hold"/>
                                        <p:tgtEl>
                                          <p:spTgt spid="41"/>
                                        </p:tgtEl>
                                        <p:attrNameLst>
                                          <p:attrName>ppt_h</p:attrName>
                                        </p:attrNameLst>
                                      </p:cBhvr>
                                      <p:tavLst>
                                        <p:tav tm="0">
                                          <p:val>
                                            <p:fltVal val="0"/>
                                          </p:val>
                                        </p:tav>
                                        <p:tav tm="100000">
                                          <p:val>
                                            <p:strVal val="#ppt_h"/>
                                          </p:val>
                                        </p:tav>
                                      </p:tavLst>
                                    </p:anim>
                                    <p:animEffect transition="in" filter="fade">
                                      <p:cBhvr>
                                        <p:cTn id="61" dur="1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a:t>
            </a:r>
            <a:r>
              <a:rPr lang="tr-TR" sz="6000" b="1" dirty="0" smtClean="0"/>
              <a:t>Risk </a:t>
            </a:r>
            <a:r>
              <a:rPr lang="tr-TR" sz="6000" b="1" dirty="0"/>
              <a:t>A</a:t>
            </a:r>
            <a:r>
              <a:rPr lang="tr-TR" sz="6000" b="1" dirty="0" smtClean="0"/>
              <a:t>ltında</a:t>
            </a:r>
            <a:r>
              <a:rPr lang="tr-TR" sz="6000" b="1" dirty="0"/>
              <a:t>?</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400110"/>
            <a:chOff x="554927" y="2447025"/>
            <a:chExt cx="6287250" cy="400110"/>
          </a:xfrm>
        </p:grpSpPr>
        <p:sp>
          <p:nvSpPr>
            <p:cNvPr id="33" name="Dikdörtgen 32"/>
            <p:cNvSpPr/>
            <p:nvPr/>
          </p:nvSpPr>
          <p:spPr>
            <a:xfrm>
              <a:off x="746177" y="2447025"/>
              <a:ext cx="6096000" cy="400110"/>
            </a:xfrm>
            <a:prstGeom prst="rect">
              <a:avLst/>
            </a:prstGeom>
          </p:spPr>
          <p:txBody>
            <a:bodyPr>
              <a:spAutoFit/>
            </a:bodyPr>
            <a:lstStyle/>
            <a:p>
              <a:r>
                <a:rPr lang="tr-TR" sz="2000" dirty="0">
                  <a:solidFill>
                    <a:srgbClr val="575757"/>
                  </a:solidFill>
                </a:rPr>
                <a:t>Olumsuz ve bağımlı arkadaş çevresi bulunanlar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3957937"/>
            <a:ext cx="6287250" cy="707886"/>
            <a:chOff x="554927" y="2970954"/>
            <a:chExt cx="6287250" cy="707886"/>
          </a:xfrm>
        </p:grpSpPr>
        <p:sp>
          <p:nvSpPr>
            <p:cNvPr id="39" name="Dikdörtgen 38"/>
            <p:cNvSpPr/>
            <p:nvPr/>
          </p:nvSpPr>
          <p:spPr>
            <a:xfrm>
              <a:off x="746177" y="2970954"/>
              <a:ext cx="6096000" cy="707886"/>
            </a:xfrm>
            <a:prstGeom prst="rect">
              <a:avLst/>
            </a:prstGeom>
          </p:spPr>
          <p:txBody>
            <a:bodyPr>
              <a:spAutoFit/>
            </a:bodyPr>
            <a:lstStyle/>
            <a:p>
              <a:r>
                <a:rPr lang="tr-TR" sz="2000"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r="-37000"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1+#ppt_w/2"/>
                                          </p:val>
                                        </p:tav>
                                        <p:tav tm="100000">
                                          <p:val>
                                            <p:strVal val="#ppt_x"/>
                                          </p:val>
                                        </p:tav>
                                      </p:tavLst>
                                    </p:anim>
                                    <p:anim calcmode="lin" valueType="num">
                                      <p:cBhvr additive="base">
                                        <p:cTn id="21" dur="2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a:t>
            </a:r>
            <a:r>
              <a:rPr lang="tr-TR" sz="6000" b="1" dirty="0" smtClean="0"/>
              <a:t>Risk </a:t>
            </a:r>
            <a:r>
              <a:rPr lang="tr-TR" sz="6000" b="1" dirty="0"/>
              <a:t>A</a:t>
            </a:r>
            <a:r>
              <a:rPr lang="tr-TR" sz="6000" b="1" dirty="0" smtClean="0"/>
              <a:t>ltında</a:t>
            </a:r>
            <a:r>
              <a:rPr lang="tr-TR" sz="6000" b="1" dirty="0"/>
              <a:t>?</a:t>
            </a:r>
          </a:p>
        </p:txBody>
      </p:sp>
      <p:grpSp>
        <p:nvGrpSpPr>
          <p:cNvPr id="29" name="Grup 28"/>
          <p:cNvGrpSpPr/>
          <p:nvPr/>
        </p:nvGrpSpPr>
        <p:grpSpPr>
          <a:xfrm>
            <a:off x="554927" y="1827439"/>
            <a:ext cx="6910012" cy="400110"/>
            <a:chOff x="554927" y="1881525"/>
            <a:chExt cx="6910012" cy="400110"/>
          </a:xfrm>
        </p:grpSpPr>
        <p:sp>
          <p:nvSpPr>
            <p:cNvPr id="30" name="Metin kutusu 29"/>
            <p:cNvSpPr txBox="1"/>
            <p:nvPr/>
          </p:nvSpPr>
          <p:spPr>
            <a:xfrm>
              <a:off x="746177" y="1881525"/>
              <a:ext cx="6718762" cy="400110"/>
            </a:xfrm>
            <a:prstGeom prst="rect">
              <a:avLst/>
            </a:prstGeom>
            <a:noFill/>
          </p:spPr>
          <p:txBody>
            <a:bodyPr wrap="none" rtlCol="0">
              <a:spAutoFit/>
            </a:bodyPr>
            <a:lstStyle/>
            <a:p>
              <a:r>
                <a:rPr lang="tr-TR" sz="2000" dirty="0">
                  <a:solidFill>
                    <a:srgbClr val="575757"/>
                  </a:solidFill>
                </a:rPr>
                <a:t>Aile içi çatışmalar yaşayan, sağlıklı  iletişimi olmayan aile üyeleri</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550548" cy="707886"/>
            <a:chOff x="554927" y="2447025"/>
            <a:chExt cx="6550548" cy="707886"/>
          </a:xfrm>
        </p:grpSpPr>
        <p:sp>
          <p:nvSpPr>
            <p:cNvPr id="33" name="Dikdörtgen 32"/>
            <p:cNvSpPr/>
            <p:nvPr/>
          </p:nvSpPr>
          <p:spPr>
            <a:xfrm>
              <a:off x="746177" y="2447025"/>
              <a:ext cx="6359298" cy="707886"/>
            </a:xfrm>
            <a:prstGeom prst="rect">
              <a:avLst/>
            </a:prstGeom>
          </p:spPr>
          <p:txBody>
            <a:bodyPr wrap="square">
              <a:spAutoFit/>
            </a:bodyPr>
            <a:lstStyle/>
            <a:p>
              <a:r>
                <a:rPr lang="tr-TR" sz="2000" dirty="0">
                  <a:solidFill>
                    <a:srgbClr val="575757"/>
                  </a:solidFill>
                </a:rPr>
                <a:t>Hayatlarında kaliteli vakit geçirebileceği  aktiviteler bulunmayanlar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259177"/>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Sosyal ilişkilerinde kendini ifade etmekte güçlük yaşayanlar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020341"/>
            <a:ext cx="6287250" cy="400110"/>
            <a:chOff x="554927" y="2970954"/>
            <a:chExt cx="6287250" cy="400110"/>
          </a:xfrm>
        </p:grpSpPr>
        <p:sp>
          <p:nvSpPr>
            <p:cNvPr id="39" name="Dikdörtgen 38"/>
            <p:cNvSpPr/>
            <p:nvPr/>
          </p:nvSpPr>
          <p:spPr>
            <a:xfrm>
              <a:off x="746177" y="2970954"/>
              <a:ext cx="6096000" cy="400110"/>
            </a:xfrm>
            <a:prstGeom prst="rect">
              <a:avLst/>
            </a:prstGeom>
          </p:spPr>
          <p:txBody>
            <a:bodyPr>
              <a:spAutoFit/>
            </a:bodyPr>
            <a:lstStyle/>
            <a:p>
              <a:r>
                <a:rPr lang="tr-TR" sz="2000" dirty="0" smtClean="0">
                  <a:solidFill>
                    <a:srgbClr val="575757"/>
                  </a:solidFill>
                </a:rPr>
                <a:t>Aileleri, </a:t>
              </a:r>
              <a:r>
                <a:rPr lang="tr-TR" sz="2000" dirty="0">
                  <a:solidFill>
                    <a:srgbClr val="575757"/>
                  </a:solidFill>
                </a:rPr>
                <a:t>teknolojiyi olumsuz ve bilinçsiz kullanan bireyler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34000" r="-1000" b="-70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1027769" y="3415491"/>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Metin kutusu 28"/>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 </a:t>
              </a:r>
              <a:r>
                <a:rPr lang="tr-TR" sz="1600" dirty="0" smtClean="0">
                  <a:solidFill>
                    <a:srgbClr val="575757"/>
                  </a:solidFill>
                </a:rPr>
                <a:t>Kişinin </a:t>
              </a:r>
              <a:r>
                <a:rPr lang="tr-TR" sz="1600" dirty="0">
                  <a:solidFill>
                    <a:srgbClr val="575757"/>
                  </a:solidFill>
                </a:rPr>
                <a:t>artık kullanmak için herhangi bir sebebe ihtiyacı yoktur, </a:t>
              </a:r>
            </a:p>
            <a:p>
              <a:r>
                <a:rPr lang="tr-TR" sz="1600" dirty="0">
                  <a:solidFill>
                    <a:srgbClr val="575757"/>
                  </a:solidFill>
                </a:rPr>
                <a:t>bütün zamanını ve eylemlerini sırf </a:t>
              </a:r>
            </a:p>
            <a:p>
              <a:r>
                <a:rPr lang="tr-TR" sz="1600" dirty="0">
                  <a:solidFill>
                    <a:srgbClr val="575757"/>
                  </a:solidFill>
                </a:rPr>
                <a:t>bağlandığı teknoloji ürününe  göre belirler ve o ürüne ayırır.</a:t>
              </a:r>
            </a:p>
          </p:txBody>
        </p:sp>
      </p:grpSp>
      <p:grpSp>
        <p:nvGrpSpPr>
          <p:cNvPr id="31" name="Grup 30"/>
          <p:cNvGrpSpPr/>
          <p:nvPr/>
        </p:nvGrpSpPr>
        <p:grpSpPr>
          <a:xfrm>
            <a:off x="1027769" y="1336251"/>
            <a:ext cx="3510675" cy="1415578"/>
            <a:chOff x="1027769" y="1336251"/>
            <a:chExt cx="3510675" cy="1415578"/>
          </a:xfrm>
        </p:grpSpPr>
        <p:sp>
          <p:nvSpPr>
            <p:cNvPr id="32" name="Dikdörtgen 3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34" name="Resim 33"/>
          <p:cNvPicPr>
            <a:picLocks noChangeAspect="1"/>
          </p:cNvPicPr>
          <p:nvPr/>
        </p:nvPicPr>
        <p:blipFill>
          <a:blip r:embed="rId3"/>
          <a:stretch>
            <a:fillRect/>
          </a:stretch>
        </p:blipFill>
        <p:spPr>
          <a:xfrm>
            <a:off x="3926647" y="1115384"/>
            <a:ext cx="1845000" cy="540000"/>
          </a:xfrm>
          <a:prstGeom prst="rect">
            <a:avLst/>
          </a:prstGeom>
        </p:spPr>
      </p:pic>
      <p:grpSp>
        <p:nvGrpSpPr>
          <p:cNvPr id="35" name="Grup 34"/>
          <p:cNvGrpSpPr/>
          <p:nvPr/>
        </p:nvGrpSpPr>
        <p:grpSpPr>
          <a:xfrm>
            <a:off x="5955014" y="700925"/>
            <a:ext cx="3670251" cy="1820134"/>
            <a:chOff x="5955014" y="700925"/>
            <a:chExt cx="3670251" cy="1820134"/>
          </a:xfrm>
        </p:grpSpPr>
        <p:sp>
          <p:nvSpPr>
            <p:cNvPr id="36" name="Dikdörtgen 35"/>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a:t>
              </a:r>
              <a:r>
                <a:rPr lang="tr-TR" sz="1600" dirty="0" smtClean="0">
                  <a:solidFill>
                    <a:srgbClr val="575757"/>
                  </a:solidFill>
                </a:rPr>
                <a:t>vardır. </a:t>
              </a:r>
              <a:r>
                <a:rPr lang="tr-TR" sz="1600" dirty="0">
                  <a:solidFill>
                    <a:srgbClr val="575757"/>
                  </a:solidFill>
                </a:rPr>
                <a:t>O</a:t>
              </a:r>
              <a:r>
                <a:rPr lang="tr-TR" sz="1600" dirty="0" smtClean="0">
                  <a:solidFill>
                    <a:srgbClr val="575757"/>
                  </a:solidFill>
                </a:rPr>
                <a:t> </a:t>
              </a:r>
              <a:r>
                <a:rPr lang="tr-TR" sz="1600" dirty="0">
                  <a:solidFill>
                    <a:srgbClr val="575757"/>
                  </a:solidFill>
                </a:rPr>
                <a:t>çevreye girmek veya grup içinde kalmak üzere kendisi de </a:t>
              </a:r>
              <a:r>
                <a:rPr lang="tr-TR" sz="1600" dirty="0" smtClean="0">
                  <a:solidFill>
                    <a:srgbClr val="575757"/>
                  </a:solidFill>
                </a:rPr>
                <a:t>kullanır. </a:t>
              </a:r>
              <a:r>
                <a:rPr lang="tr-TR" sz="1600" dirty="0">
                  <a:solidFill>
                    <a:srgbClr val="575757"/>
                  </a:solidFill>
                </a:rPr>
                <a:t>G</a:t>
              </a:r>
              <a:r>
                <a:rPr lang="tr-TR" sz="1600" dirty="0" smtClean="0">
                  <a:solidFill>
                    <a:srgbClr val="575757"/>
                  </a:solidFill>
                </a:rPr>
                <a:t>rubun </a:t>
              </a:r>
              <a:r>
                <a:rPr lang="tr-TR" sz="1600" dirty="0">
                  <a:solidFill>
                    <a:srgbClr val="575757"/>
                  </a:solidFill>
                </a:rPr>
                <a:t>gündemine dâhil olur, dışında kalmaktan kurtulur.</a:t>
              </a:r>
            </a:p>
          </p:txBody>
        </p:sp>
      </p:grpSp>
      <p:grpSp>
        <p:nvGrpSpPr>
          <p:cNvPr id="38" name="Grup 37"/>
          <p:cNvGrpSpPr/>
          <p:nvPr/>
        </p:nvGrpSpPr>
        <p:grpSpPr>
          <a:xfrm>
            <a:off x="6136972" y="4528494"/>
            <a:ext cx="4604822" cy="1400667"/>
            <a:chOff x="6136972" y="4528494"/>
            <a:chExt cx="4604822" cy="1400667"/>
          </a:xfrm>
        </p:grpSpPr>
        <p:sp>
          <p:nvSpPr>
            <p:cNvPr id="39" name="Dikdörtgen 3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Metin kutusu 39"/>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a:t>
              </a:r>
              <a:r>
                <a:rPr lang="tr-TR" sz="1600" dirty="0" smtClean="0">
                  <a:solidFill>
                    <a:srgbClr val="575757"/>
                  </a:solidFill>
                </a:rPr>
                <a:t>amaçlarla </a:t>
              </a:r>
              <a:r>
                <a:rPr lang="tr-TR" sz="1600" dirty="0">
                  <a:solidFill>
                    <a:srgbClr val="575757"/>
                  </a:solidFill>
                </a:rPr>
                <a:t>bir teknolojik ürünü </a:t>
              </a:r>
            </a:p>
            <a:p>
              <a:r>
                <a:rPr lang="tr-TR" sz="1600" dirty="0">
                  <a:solidFill>
                    <a:srgbClr val="575757"/>
                  </a:solidFill>
                </a:rPr>
                <a:t>kullanmaya başlar ve kullanmaya devam eder.</a:t>
              </a:r>
            </a:p>
          </p:txBody>
        </p:sp>
      </p:grpSp>
      <p:pic>
        <p:nvPicPr>
          <p:cNvPr id="41" name="Resim 40"/>
          <p:cNvPicPr>
            <a:picLocks noChangeAspect="1"/>
          </p:cNvPicPr>
          <p:nvPr/>
        </p:nvPicPr>
        <p:blipFill>
          <a:blip r:embed="rId3"/>
          <a:stretch>
            <a:fillRect/>
          </a:stretch>
        </p:blipFill>
        <p:spPr>
          <a:xfrm rot="5400000">
            <a:off x="7141849" y="3268985"/>
            <a:ext cx="1845000" cy="540000"/>
          </a:xfrm>
          <a:prstGeom prst="rect">
            <a:avLst/>
          </a:prstGeom>
        </p:spPr>
      </p:pic>
      <p:pic>
        <p:nvPicPr>
          <p:cNvPr id="42" name="Resim 41"/>
          <p:cNvPicPr>
            <a:picLocks noChangeAspect="1"/>
          </p:cNvPicPr>
          <p:nvPr/>
        </p:nvPicPr>
        <p:blipFill>
          <a:blip r:embed="rId3"/>
          <a:stretch>
            <a:fillRect/>
          </a:stretch>
        </p:blipFill>
        <p:spPr>
          <a:xfrm rot="10800000">
            <a:off x="4245444" y="4909285"/>
            <a:ext cx="1845000" cy="540000"/>
          </a:xfrm>
          <a:prstGeom prst="rect">
            <a:avLst/>
          </a:prstGeom>
        </p:spPr>
      </p:pic>
      <p:pic>
        <p:nvPicPr>
          <p:cNvPr id="43" name="Resim 42"/>
          <p:cNvPicPr>
            <a:picLocks noChangeAspect="1"/>
          </p:cNvPicPr>
          <p:nvPr/>
        </p:nvPicPr>
        <p:blipFill>
          <a:blip r:embed="rId4"/>
          <a:stretch>
            <a:fillRect/>
          </a:stretch>
        </p:blipFill>
        <p:spPr>
          <a:xfrm>
            <a:off x="4662986" y="2118126"/>
            <a:ext cx="740475" cy="685914"/>
          </a:xfrm>
          <a:prstGeom prst="rect">
            <a:avLst/>
          </a:prstGeom>
        </p:spPr>
      </p:pic>
      <p:pic>
        <p:nvPicPr>
          <p:cNvPr id="44" name="Resim 43"/>
          <p:cNvPicPr>
            <a:picLocks noChangeAspect="1"/>
          </p:cNvPicPr>
          <p:nvPr/>
        </p:nvPicPr>
        <p:blipFill>
          <a:blip r:embed="rId5"/>
          <a:stretch>
            <a:fillRect/>
          </a:stretch>
        </p:blipFill>
        <p:spPr>
          <a:xfrm>
            <a:off x="4357105" y="5636714"/>
            <a:ext cx="650977" cy="503982"/>
          </a:xfrm>
          <a:prstGeom prst="rect">
            <a:avLst/>
          </a:prstGeom>
        </p:spPr>
      </p:pic>
      <p:pic>
        <p:nvPicPr>
          <p:cNvPr id="45" name="Resim 44"/>
          <p:cNvPicPr>
            <a:picLocks noChangeAspect="1"/>
          </p:cNvPicPr>
          <p:nvPr/>
        </p:nvPicPr>
        <p:blipFill>
          <a:blip r:embed="rId6"/>
          <a:stretch>
            <a:fillRect/>
          </a:stretch>
        </p:blipFill>
        <p:spPr>
          <a:xfrm>
            <a:off x="9004175" y="2780122"/>
            <a:ext cx="1096279" cy="1244425"/>
          </a:xfrm>
          <a:prstGeom prst="rect">
            <a:avLst/>
          </a:prstGeom>
        </p:spPr>
      </p:pic>
      <p:pic>
        <p:nvPicPr>
          <p:cNvPr id="46" name="Resim 45"/>
          <p:cNvPicPr>
            <a:picLocks noChangeAspect="1"/>
          </p:cNvPicPr>
          <p:nvPr/>
        </p:nvPicPr>
        <p:blipFill>
          <a:blip r:embed="rId7"/>
          <a:stretch>
            <a:fillRect/>
          </a:stretch>
        </p:blipFill>
        <p:spPr>
          <a:xfrm>
            <a:off x="5420178" y="3216662"/>
            <a:ext cx="979312" cy="1280639"/>
          </a:xfrm>
          <a:prstGeom prst="rect">
            <a:avLst/>
          </a:prstGeom>
        </p:spPr>
      </p:pic>
    </p:spTree>
    <p:extLst>
      <p:ext uri="{BB962C8B-B14F-4D97-AF65-F5344CB8AC3E}">
        <p14:creationId xmlns:p14="http://schemas.microsoft.com/office/powerpoint/2010/main" val="19916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5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50"/>
                                        <p:tgtEl>
                                          <p:spTgt spid="3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250"/>
                                        <p:tgtEl>
                                          <p:spTgt spid="3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25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1500"/>
                            </p:stCondLst>
                            <p:childTnLst>
                              <p:par>
                                <p:cTn id="33" presetID="22" presetClass="entr" presetSubtype="2"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right)">
                                      <p:cBhvr>
                                        <p:cTn id="35" dur="250"/>
                                        <p:tgtEl>
                                          <p:spTgt spid="4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0633"/>
            <a:ext cx="12201525" cy="6858000"/>
          </a:xfrm>
          <a:prstGeom prst="rect">
            <a:avLst/>
          </a:pr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9547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11112" y="748774"/>
            <a:ext cx="12203112" cy="1057013"/>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469011" y="836614"/>
            <a:ext cx="7261916" cy="830997"/>
          </a:xfrm>
          <a:prstGeom prst="rect">
            <a:avLst/>
          </a:prstGeom>
        </p:spPr>
        <p:txBody>
          <a:bodyPr wrap="square">
            <a:spAutoFit/>
          </a:bodyPr>
          <a:lstStyle/>
          <a:p>
            <a:pPr algn="ctr"/>
            <a:r>
              <a:rPr lang="tr-TR" sz="2400" b="1" dirty="0">
                <a:solidFill>
                  <a:schemeClr val="bg1"/>
                </a:solidFill>
              </a:rPr>
              <a:t>Hayatımızdaki gerçekler yerini sanallığa bıraktıkça, </a:t>
            </a:r>
          </a:p>
          <a:p>
            <a:pPr algn="ctr"/>
            <a:r>
              <a:rPr lang="tr-TR" sz="2400" b="1" dirty="0">
                <a:solidFill>
                  <a:schemeClr val="bg1"/>
                </a:solidFill>
              </a:rPr>
              <a:t>anı yaşama isteğimizi kaybederiz.</a:t>
            </a:r>
          </a:p>
        </p:txBody>
      </p:sp>
      <p:pic>
        <p:nvPicPr>
          <p:cNvPr id="12" name="Resim 11">
            <a:extLst>
              <a:ext uri="{FF2B5EF4-FFF2-40B4-BE49-F238E27FC236}">
                <a16:creationId xmlns:a16="http://schemas.microsoft.com/office/drawing/2014/main" id="{E576904F-6B98-EF44-B7D8-25BA28C2B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4" name="Rectangle 13">
            <a:extLst>
              <a:ext uri="{FF2B5EF4-FFF2-40B4-BE49-F238E27FC236}">
                <a16:creationId xmlns:a16="http://schemas.microsoft.com/office/drawing/2014/main" id="{0B02B949-8AE1-3341-A42F-150590B9FC6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AFE66477-2084-C84B-8726-83393E7CEDEA}"/>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8812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75344" cy="1015663"/>
          </a:xfrm>
          <a:prstGeom prst="rect">
            <a:avLst/>
          </a:prstGeom>
          <a:noFill/>
        </p:spPr>
        <p:txBody>
          <a:bodyPr wrap="none" rtlCol="0">
            <a:spAutoFit/>
          </a:bodyPr>
          <a:lstStyle/>
          <a:p>
            <a:r>
              <a:rPr lang="tr-TR" sz="6000" b="1" dirty="0"/>
              <a:t>Teknolojik </a:t>
            </a:r>
            <a:r>
              <a:rPr lang="tr-TR" sz="6000" b="1" dirty="0" smtClean="0"/>
              <a:t>Bağımlılıklar</a:t>
            </a:r>
            <a:endParaRPr lang="tr-TR" sz="6000" b="1" dirty="0"/>
          </a:p>
        </p:txBody>
      </p:sp>
      <p:pic>
        <p:nvPicPr>
          <p:cNvPr id="25" name="Resim 24"/>
          <p:cNvPicPr>
            <a:picLocks noChangeAspect="1"/>
          </p:cNvPicPr>
          <p:nvPr/>
        </p:nvPicPr>
        <p:blipFill>
          <a:blip r:embed="rId3"/>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42" name="Resim 41"/>
          <p:cNvPicPr>
            <a:picLocks noChangeAspect="1"/>
          </p:cNvPicPr>
          <p:nvPr/>
        </p:nvPicPr>
        <p:blipFill>
          <a:blip r:embed="rId4"/>
          <a:stretch>
            <a:fillRect/>
          </a:stretch>
        </p:blipFill>
        <p:spPr>
          <a:xfrm>
            <a:off x="2168944" y="2255902"/>
            <a:ext cx="1620000" cy="1620000"/>
          </a:xfrm>
          <a:prstGeom prst="rect">
            <a:avLst/>
          </a:prstGeom>
        </p:spPr>
      </p:pic>
      <p:pic>
        <p:nvPicPr>
          <p:cNvPr id="43" name="Resim 42"/>
          <p:cNvPicPr>
            <a:picLocks noChangeAspect="1"/>
          </p:cNvPicPr>
          <p:nvPr/>
        </p:nvPicPr>
        <p:blipFill>
          <a:blip r:embed="rId5"/>
          <a:stretch>
            <a:fillRect/>
          </a:stretch>
        </p:blipFill>
        <p:spPr>
          <a:xfrm>
            <a:off x="4238634" y="2260222"/>
            <a:ext cx="1628901" cy="1620000"/>
          </a:xfrm>
          <a:prstGeom prst="rect">
            <a:avLst/>
          </a:prstGeom>
        </p:spPr>
      </p:pic>
      <p:pic>
        <p:nvPicPr>
          <p:cNvPr id="44" name="Resim 43"/>
          <p:cNvPicPr>
            <a:picLocks noChangeAspect="1"/>
          </p:cNvPicPr>
          <p:nvPr/>
        </p:nvPicPr>
        <p:blipFill>
          <a:blip r:embed="rId6"/>
          <a:stretch>
            <a:fillRect/>
          </a:stretch>
        </p:blipFill>
        <p:spPr>
          <a:xfrm>
            <a:off x="6317225" y="2263807"/>
            <a:ext cx="1628901" cy="1620000"/>
          </a:xfrm>
          <a:prstGeom prst="rect">
            <a:avLst/>
          </a:prstGeom>
        </p:spPr>
      </p:pic>
      <p:pic>
        <p:nvPicPr>
          <p:cNvPr id="45" name="Resim 44"/>
          <p:cNvPicPr>
            <a:picLocks noChangeAspect="1"/>
          </p:cNvPicPr>
          <p:nvPr/>
        </p:nvPicPr>
        <p:blipFill>
          <a:blip r:embed="rId7"/>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35660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750"/>
                                        <p:tgtEl>
                                          <p:spTgt spid="41"/>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1250"/>
                            </p:stCondLst>
                            <p:childTnLst>
                              <p:par>
                                <p:cTn id="21" presetID="53" presetClass="entr" presetSubtype="16"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250" fill="hold"/>
                                        <p:tgtEl>
                                          <p:spTgt spid="42"/>
                                        </p:tgtEl>
                                        <p:attrNameLst>
                                          <p:attrName>ppt_w</p:attrName>
                                        </p:attrNameLst>
                                      </p:cBhvr>
                                      <p:tavLst>
                                        <p:tav tm="0">
                                          <p:val>
                                            <p:fltVal val="0"/>
                                          </p:val>
                                        </p:tav>
                                        <p:tav tm="100000">
                                          <p:val>
                                            <p:strVal val="#ppt_w"/>
                                          </p:val>
                                        </p:tav>
                                      </p:tavLst>
                                    </p:anim>
                                    <p:anim calcmode="lin" valueType="num">
                                      <p:cBhvr>
                                        <p:cTn id="24" dur="250" fill="hold"/>
                                        <p:tgtEl>
                                          <p:spTgt spid="42"/>
                                        </p:tgtEl>
                                        <p:attrNameLst>
                                          <p:attrName>ppt_h</p:attrName>
                                        </p:attrNameLst>
                                      </p:cBhvr>
                                      <p:tavLst>
                                        <p:tav tm="0">
                                          <p:val>
                                            <p:fltVal val="0"/>
                                          </p:val>
                                        </p:tav>
                                        <p:tav tm="100000">
                                          <p:val>
                                            <p:strVal val="#ppt_h"/>
                                          </p:val>
                                        </p:tav>
                                      </p:tavLst>
                                    </p:anim>
                                    <p:animEffect transition="in" filter="fade">
                                      <p:cBhvr>
                                        <p:cTn id="25" dur="250"/>
                                        <p:tgtEl>
                                          <p:spTgt spid="4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250" fill="hold"/>
                                        <p:tgtEl>
                                          <p:spTgt spid="43"/>
                                        </p:tgtEl>
                                        <p:attrNameLst>
                                          <p:attrName>ppt_w</p:attrName>
                                        </p:attrNameLst>
                                      </p:cBhvr>
                                      <p:tavLst>
                                        <p:tav tm="0">
                                          <p:val>
                                            <p:fltVal val="0"/>
                                          </p:val>
                                        </p:tav>
                                        <p:tav tm="100000">
                                          <p:val>
                                            <p:strVal val="#ppt_w"/>
                                          </p:val>
                                        </p:tav>
                                      </p:tavLst>
                                    </p:anim>
                                    <p:anim calcmode="lin" valueType="num">
                                      <p:cBhvr>
                                        <p:cTn id="30" dur="250" fill="hold"/>
                                        <p:tgtEl>
                                          <p:spTgt spid="43"/>
                                        </p:tgtEl>
                                        <p:attrNameLst>
                                          <p:attrName>ppt_h</p:attrName>
                                        </p:attrNameLst>
                                      </p:cBhvr>
                                      <p:tavLst>
                                        <p:tav tm="0">
                                          <p:val>
                                            <p:fltVal val="0"/>
                                          </p:val>
                                        </p:tav>
                                        <p:tav tm="100000">
                                          <p:val>
                                            <p:strVal val="#ppt_h"/>
                                          </p:val>
                                        </p:tav>
                                      </p:tavLst>
                                    </p:anim>
                                    <p:animEffect transition="in" filter="fade">
                                      <p:cBhvr>
                                        <p:cTn id="31" dur="250"/>
                                        <p:tgtEl>
                                          <p:spTgt spid="43"/>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250" fill="hold"/>
                                        <p:tgtEl>
                                          <p:spTgt spid="44"/>
                                        </p:tgtEl>
                                        <p:attrNameLst>
                                          <p:attrName>ppt_w</p:attrName>
                                        </p:attrNameLst>
                                      </p:cBhvr>
                                      <p:tavLst>
                                        <p:tav tm="0">
                                          <p:val>
                                            <p:fltVal val="0"/>
                                          </p:val>
                                        </p:tav>
                                        <p:tav tm="100000">
                                          <p:val>
                                            <p:strVal val="#ppt_w"/>
                                          </p:val>
                                        </p:tav>
                                      </p:tavLst>
                                    </p:anim>
                                    <p:anim calcmode="lin" valueType="num">
                                      <p:cBhvr>
                                        <p:cTn id="36" dur="250" fill="hold"/>
                                        <p:tgtEl>
                                          <p:spTgt spid="44"/>
                                        </p:tgtEl>
                                        <p:attrNameLst>
                                          <p:attrName>ppt_h</p:attrName>
                                        </p:attrNameLst>
                                      </p:cBhvr>
                                      <p:tavLst>
                                        <p:tav tm="0">
                                          <p:val>
                                            <p:fltVal val="0"/>
                                          </p:val>
                                        </p:tav>
                                        <p:tav tm="100000">
                                          <p:val>
                                            <p:strVal val="#ppt_h"/>
                                          </p:val>
                                        </p:tav>
                                      </p:tavLst>
                                    </p:anim>
                                    <p:animEffect transition="in" filter="fade">
                                      <p:cBhvr>
                                        <p:cTn id="37" dur="250"/>
                                        <p:tgtEl>
                                          <p:spTgt spid="44"/>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250" fill="hold"/>
                                        <p:tgtEl>
                                          <p:spTgt spid="45"/>
                                        </p:tgtEl>
                                        <p:attrNameLst>
                                          <p:attrName>ppt_w</p:attrName>
                                        </p:attrNameLst>
                                      </p:cBhvr>
                                      <p:tavLst>
                                        <p:tav tm="0">
                                          <p:val>
                                            <p:fltVal val="0"/>
                                          </p:val>
                                        </p:tav>
                                        <p:tav tm="100000">
                                          <p:val>
                                            <p:strVal val="#ppt_w"/>
                                          </p:val>
                                        </p:tav>
                                      </p:tavLst>
                                    </p:anim>
                                    <p:anim calcmode="lin" valueType="num">
                                      <p:cBhvr>
                                        <p:cTn id="42" dur="250" fill="hold"/>
                                        <p:tgtEl>
                                          <p:spTgt spid="45"/>
                                        </p:tgtEl>
                                        <p:attrNameLst>
                                          <p:attrName>ppt_h</p:attrName>
                                        </p:attrNameLst>
                                      </p:cBhvr>
                                      <p:tavLst>
                                        <p:tav tm="0">
                                          <p:val>
                                            <p:fltVal val="0"/>
                                          </p:val>
                                        </p:tav>
                                        <p:tav tm="100000">
                                          <p:val>
                                            <p:strVal val="#ppt_h"/>
                                          </p:val>
                                        </p:tav>
                                      </p:tavLst>
                                    </p:anim>
                                    <p:animEffect transition="in" filter="fade">
                                      <p:cBhvr>
                                        <p:cTn id="43" dur="250"/>
                                        <p:tgtEl>
                                          <p:spTgt spid="45"/>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50"/>
                                        <p:tgtEl>
                                          <p:spTgt spid="4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250"/>
                                        <p:tgtEl>
                                          <p:spTgt spid="47"/>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50"/>
                                        <p:tgtEl>
                                          <p:spTgt spid="48"/>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1" grpId="0" animBg="1"/>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268765" y="412671"/>
            <a:ext cx="11329677" cy="923330"/>
          </a:xfrm>
          <a:prstGeom prst="rect">
            <a:avLst/>
          </a:prstGeom>
          <a:noFill/>
        </p:spPr>
        <p:txBody>
          <a:bodyPr wrap="square" rtlCol="0">
            <a:spAutoFit/>
          </a:bodyPr>
          <a:lstStyle/>
          <a:p>
            <a:r>
              <a:rPr lang="tr-TR" sz="5400" b="1" dirty="0"/>
              <a:t>Sosyal </a:t>
            </a:r>
            <a:r>
              <a:rPr lang="tr-TR" sz="5400" b="1" dirty="0" smtClean="0"/>
              <a:t>medya bağımlılık </a:t>
            </a:r>
            <a:r>
              <a:rPr lang="tr-TR" sz="5400" b="1" dirty="0"/>
              <a:t>yapar  mı?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264090" y="148558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555784" y="1804776"/>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t>Peki ya oyunlar?</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t>Giderek oyun başında daha fazla zaman </a:t>
              </a:r>
              <a:r>
                <a:rPr lang="tr-TR" dirty="0" smtClean="0"/>
                <a:t>geçiriyorsanız,</a:t>
              </a:r>
              <a:endParaRPr lang="tr-TR" dirty="0"/>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t>Aile ya da arkadaşlarla birlikte vakit geçirmek yerine </a:t>
              </a:r>
            </a:p>
            <a:p>
              <a:r>
                <a:rPr lang="tr-TR" dirty="0"/>
                <a:t>oyun oynamayı tercih </a:t>
              </a:r>
              <a:r>
                <a:rPr lang="tr-TR" dirty="0" smtClean="0"/>
                <a:t>ediyorsanız,</a:t>
              </a:r>
              <a:endParaRPr lang="tr-TR" dirty="0"/>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t>Oyunlarda alınan başarı ve ilerlemeleri gerçek hayattaki </a:t>
              </a:r>
            </a:p>
            <a:p>
              <a:r>
                <a:rPr lang="tr-TR" dirty="0"/>
                <a:t>başarılardan daha çok önemsemeye </a:t>
              </a:r>
              <a:r>
                <a:rPr lang="tr-TR" dirty="0" smtClean="0"/>
                <a:t>başladıysanız,</a:t>
              </a:r>
              <a:endParaRPr lang="tr-TR" dirty="0"/>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t>Ailenizden uzaklaşıyor, oyun başında geçirilen süreyle ilgili</a:t>
              </a:r>
            </a:p>
            <a:p>
              <a:r>
                <a:rPr lang="tr-TR" dirty="0"/>
                <a:t>tartışmalar </a:t>
              </a:r>
              <a:r>
                <a:rPr lang="tr-TR" dirty="0" smtClean="0"/>
                <a:t>yaşıyorsanız,</a:t>
              </a:r>
              <a:endParaRPr lang="tr-TR" dirty="0"/>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1200329"/>
            <a:chOff x="554927" y="2447025"/>
            <a:chExt cx="6844162" cy="1200329"/>
          </a:xfrm>
        </p:grpSpPr>
        <p:sp>
          <p:nvSpPr>
            <p:cNvPr id="50" name="Dikdörtgen 49"/>
            <p:cNvSpPr/>
            <p:nvPr/>
          </p:nvSpPr>
          <p:spPr>
            <a:xfrm>
              <a:off x="746176" y="2447025"/>
              <a:ext cx="6652913" cy="1200329"/>
            </a:xfrm>
            <a:prstGeom prst="rect">
              <a:avLst/>
            </a:prstGeom>
          </p:spPr>
          <p:txBody>
            <a:bodyPr wrap="square">
              <a:spAutoFit/>
            </a:bodyPr>
            <a:lstStyle/>
            <a:p>
              <a:r>
                <a:rPr lang="tr-TR" dirty="0"/>
                <a:t>Oyun başında geçirilen fazla süre sonucu notlarınız kötüleşmiş, devamsızlık sorunlarınız başlamış, arkadaşlık ilişkileriniz bozulmuş, uykusuz kalmaya </a:t>
              </a:r>
              <a:r>
                <a:rPr lang="tr-TR" dirty="0" smtClean="0"/>
                <a:t>başlamışsanız</a:t>
              </a:r>
              <a:r>
                <a:rPr lang="tr-TR" dirty="0"/>
                <a:t>; </a:t>
              </a:r>
              <a:r>
                <a:rPr lang="tr-TR" b="1" dirty="0"/>
                <a:t>oyun bağımlısı </a:t>
              </a:r>
              <a:r>
                <a:rPr lang="tr-TR" dirty="0"/>
                <a:t>olduğunuzdan söz edilebilir.</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50"/>
                                        <p:tgtEl>
                                          <p:spTgt spid="49"/>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250"/>
                                        <p:tgtEl>
                                          <p:spTgt spid="55"/>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56381" cy="1015663"/>
          </a:xfrm>
          <a:prstGeom prst="rect">
            <a:avLst/>
          </a:prstGeom>
          <a:noFill/>
        </p:spPr>
        <p:txBody>
          <a:bodyPr wrap="none" rtlCol="0">
            <a:spAutoFit/>
          </a:bodyPr>
          <a:lstStyle/>
          <a:p>
            <a:r>
              <a:rPr lang="tr-TR" sz="6000" b="1" dirty="0"/>
              <a:t>Kurtulmak İ</a:t>
            </a:r>
            <a:r>
              <a:rPr lang="tr-TR" sz="6000" b="1" dirty="0" smtClean="0"/>
              <a:t>çin </a:t>
            </a:r>
            <a:r>
              <a:rPr lang="tr-TR" sz="6000" b="1" dirty="0"/>
              <a:t>Ö</a:t>
            </a:r>
            <a:r>
              <a:rPr lang="tr-TR" sz="6000" b="1" dirty="0" smtClean="0"/>
              <a:t>neriler</a:t>
            </a:r>
            <a:r>
              <a:rPr lang="tr-TR" sz="6000" b="1" dirty="0"/>
              <a:t>:</a:t>
            </a:r>
          </a:p>
        </p:txBody>
      </p:sp>
      <p:sp>
        <p:nvSpPr>
          <p:cNvPr id="19" name="Oval 5"/>
          <p:cNvSpPr>
            <a:spLocks noChangeArrowheads="1"/>
          </p:cNvSpPr>
          <p:nvPr/>
        </p:nvSpPr>
        <p:spPr bwMode="auto">
          <a:xfrm>
            <a:off x="8156838" y="1874154"/>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Oval 6"/>
          <p:cNvSpPr>
            <a:spLocks noChangeArrowheads="1"/>
          </p:cNvSpPr>
          <p:nvPr/>
        </p:nvSpPr>
        <p:spPr bwMode="auto">
          <a:xfrm flipH="1">
            <a:off x="8477309" y="2194626"/>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47206"/>
            <a:ext cx="4497747" cy="369332"/>
            <a:chOff x="554927" y="2047206"/>
            <a:chExt cx="4497747" cy="369332"/>
          </a:xfrm>
        </p:grpSpPr>
        <p:sp>
          <p:nvSpPr>
            <p:cNvPr id="33" name="Dikdörtgen 32"/>
            <p:cNvSpPr/>
            <p:nvPr/>
          </p:nvSpPr>
          <p:spPr>
            <a:xfrm>
              <a:off x="746177" y="2047206"/>
              <a:ext cx="4306497" cy="369332"/>
            </a:xfrm>
            <a:prstGeom prst="rect">
              <a:avLst/>
            </a:prstGeom>
          </p:spPr>
          <p:txBody>
            <a:bodyPr wrap="square">
              <a:spAutoFit/>
            </a:bodyPr>
            <a:lstStyle/>
            <a:p>
              <a:r>
                <a:rPr lang="tr-TR" dirty="0">
                  <a:solidFill>
                    <a:srgbClr val="575757"/>
                  </a:solidFill>
                </a:rPr>
                <a:t>Yavaş yavaş ama kararlı olarak azaltın.</a:t>
              </a:r>
            </a:p>
          </p:txBody>
        </p:sp>
        <p:pic>
          <p:nvPicPr>
            <p:cNvPr id="21" name="Resim 20"/>
            <p:cNvPicPr>
              <a:picLocks noChangeAspect="1"/>
            </p:cNvPicPr>
            <p:nvPr/>
          </p:nvPicPr>
          <p:blipFill>
            <a:blip r:embed="rId4"/>
            <a:stretch>
              <a:fillRect/>
            </a:stretch>
          </p:blipFill>
          <p:spPr>
            <a:xfrm>
              <a:off x="554927" y="2141872"/>
              <a:ext cx="191250" cy="180000"/>
            </a:xfrm>
            <a:prstGeom prst="rect">
              <a:avLst/>
            </a:prstGeom>
          </p:spPr>
        </p:pic>
      </p:grpSp>
      <p:grpSp>
        <p:nvGrpSpPr>
          <p:cNvPr id="3" name="Grup 2"/>
          <p:cNvGrpSpPr/>
          <p:nvPr/>
        </p:nvGrpSpPr>
        <p:grpSpPr>
          <a:xfrm>
            <a:off x="558807" y="2521363"/>
            <a:ext cx="4493867" cy="369332"/>
            <a:chOff x="558807" y="2521363"/>
            <a:chExt cx="4493867" cy="369332"/>
          </a:xfrm>
        </p:grpSpPr>
        <p:sp>
          <p:nvSpPr>
            <p:cNvPr id="41" name="Dikdörtgen 40"/>
            <p:cNvSpPr/>
            <p:nvPr/>
          </p:nvSpPr>
          <p:spPr>
            <a:xfrm>
              <a:off x="746177" y="2521363"/>
              <a:ext cx="4306497" cy="369332"/>
            </a:xfrm>
            <a:prstGeom prst="rect">
              <a:avLst/>
            </a:prstGeom>
          </p:spPr>
          <p:txBody>
            <a:bodyPr wrap="square">
              <a:spAutoFit/>
            </a:bodyPr>
            <a:lstStyle/>
            <a:p>
              <a:r>
                <a:rPr lang="tr-TR" dirty="0">
                  <a:solidFill>
                    <a:srgbClr val="575757"/>
                  </a:solidFill>
                </a:rPr>
                <a:t>Oyunun yerini doldurun (Spor,  hobi, vb.)</a:t>
              </a:r>
            </a:p>
          </p:txBody>
        </p:sp>
        <p:pic>
          <p:nvPicPr>
            <p:cNvPr id="22" name="Resim 21"/>
            <p:cNvPicPr>
              <a:picLocks noChangeAspect="1"/>
            </p:cNvPicPr>
            <p:nvPr/>
          </p:nvPicPr>
          <p:blipFill>
            <a:blip r:embed="rId4"/>
            <a:stretch>
              <a:fillRect/>
            </a:stretch>
          </p:blipFill>
          <p:spPr>
            <a:xfrm>
              <a:off x="558807" y="2637392"/>
              <a:ext cx="191250" cy="180000"/>
            </a:xfrm>
            <a:prstGeom prst="rect">
              <a:avLst/>
            </a:prstGeom>
          </p:spPr>
        </p:pic>
      </p:grpSp>
      <p:grpSp>
        <p:nvGrpSpPr>
          <p:cNvPr id="6" name="Grup 5"/>
          <p:cNvGrpSpPr/>
          <p:nvPr/>
        </p:nvGrpSpPr>
        <p:grpSpPr>
          <a:xfrm>
            <a:off x="548975" y="3021150"/>
            <a:ext cx="4702534" cy="646331"/>
            <a:chOff x="548975" y="3021150"/>
            <a:chExt cx="4702534" cy="646331"/>
          </a:xfrm>
        </p:grpSpPr>
        <p:sp>
          <p:nvSpPr>
            <p:cNvPr id="44" name="Dikdörtgen 43"/>
            <p:cNvSpPr/>
            <p:nvPr/>
          </p:nvSpPr>
          <p:spPr>
            <a:xfrm>
              <a:off x="746177" y="3021150"/>
              <a:ext cx="4505332" cy="646331"/>
            </a:xfrm>
            <a:prstGeom prst="rect">
              <a:avLst/>
            </a:prstGeom>
          </p:spPr>
          <p:txBody>
            <a:bodyPr wrap="square">
              <a:spAutoFit/>
            </a:bodyPr>
            <a:lstStyle/>
            <a:p>
              <a:r>
                <a:rPr lang="tr-TR" dirty="0">
                  <a:solidFill>
                    <a:srgbClr val="575757"/>
                  </a:solidFill>
                </a:rPr>
                <a:t>Düşünün! Sanal ortamdaki başarı ve </a:t>
              </a:r>
            </a:p>
            <a:p>
              <a:r>
                <a:rPr lang="tr-TR" dirty="0">
                  <a:solidFill>
                    <a:srgbClr val="575757"/>
                  </a:solidFill>
                </a:rPr>
                <a:t>saygınlık mı daha değerli, gerçek hayattaki mi?</a:t>
              </a:r>
            </a:p>
          </p:txBody>
        </p:sp>
        <p:pic>
          <p:nvPicPr>
            <p:cNvPr id="23" name="Resim 22"/>
            <p:cNvPicPr>
              <a:picLocks noChangeAspect="1"/>
            </p:cNvPicPr>
            <p:nvPr/>
          </p:nvPicPr>
          <p:blipFill>
            <a:blip r:embed="rId4"/>
            <a:stretch>
              <a:fillRect/>
            </a:stretch>
          </p:blipFill>
          <p:spPr>
            <a:xfrm>
              <a:off x="548975" y="3149331"/>
              <a:ext cx="191250" cy="180000"/>
            </a:xfrm>
            <a:prstGeom prst="rect">
              <a:avLst/>
            </a:prstGeom>
          </p:spPr>
        </p:pic>
      </p:grpSp>
      <p:grpSp>
        <p:nvGrpSpPr>
          <p:cNvPr id="7" name="Grup 6"/>
          <p:cNvGrpSpPr/>
          <p:nvPr/>
        </p:nvGrpSpPr>
        <p:grpSpPr>
          <a:xfrm>
            <a:off x="558807" y="3741053"/>
            <a:ext cx="4692702" cy="369332"/>
            <a:chOff x="558807" y="3741053"/>
            <a:chExt cx="4692702" cy="369332"/>
          </a:xfrm>
        </p:grpSpPr>
        <p:sp>
          <p:nvSpPr>
            <p:cNvPr id="47" name="Dikdörtgen 46"/>
            <p:cNvSpPr/>
            <p:nvPr/>
          </p:nvSpPr>
          <p:spPr>
            <a:xfrm>
              <a:off x="746177" y="3741053"/>
              <a:ext cx="4505332" cy="369332"/>
            </a:xfrm>
            <a:prstGeom prst="rect">
              <a:avLst/>
            </a:prstGeom>
          </p:spPr>
          <p:txBody>
            <a:bodyPr wrap="square">
              <a:spAutoFit/>
            </a:bodyPr>
            <a:lstStyle/>
            <a:p>
              <a:r>
                <a:rPr lang="tr-TR" dirty="0">
                  <a:solidFill>
                    <a:srgbClr val="575757"/>
                  </a:solidFill>
                </a:rPr>
                <a:t>Zararlarını, sizden aldıklarını değerlendirin.</a:t>
              </a:r>
            </a:p>
          </p:txBody>
        </p:sp>
        <p:pic>
          <p:nvPicPr>
            <p:cNvPr id="24" name="Resim 23"/>
            <p:cNvPicPr>
              <a:picLocks noChangeAspect="1"/>
            </p:cNvPicPr>
            <p:nvPr/>
          </p:nvPicPr>
          <p:blipFill>
            <a:blip r:embed="rId4"/>
            <a:stretch>
              <a:fillRect/>
            </a:stretch>
          </p:blipFill>
          <p:spPr>
            <a:xfrm>
              <a:off x="558807" y="3849164"/>
              <a:ext cx="191250" cy="180000"/>
            </a:xfrm>
            <a:prstGeom prst="rect">
              <a:avLst/>
            </a:prstGeom>
          </p:spPr>
        </p:pic>
      </p:grpSp>
      <p:grpSp>
        <p:nvGrpSpPr>
          <p:cNvPr id="8" name="Grup 7"/>
          <p:cNvGrpSpPr/>
          <p:nvPr/>
        </p:nvGrpSpPr>
        <p:grpSpPr>
          <a:xfrm>
            <a:off x="558807" y="4231838"/>
            <a:ext cx="4692702" cy="369332"/>
            <a:chOff x="558807" y="4231838"/>
            <a:chExt cx="4692702" cy="369332"/>
          </a:xfrm>
        </p:grpSpPr>
        <p:sp>
          <p:nvSpPr>
            <p:cNvPr id="50" name="Dikdörtgen 49"/>
            <p:cNvSpPr/>
            <p:nvPr/>
          </p:nvSpPr>
          <p:spPr>
            <a:xfrm>
              <a:off x="746177" y="4231838"/>
              <a:ext cx="4505332" cy="369332"/>
            </a:xfrm>
            <a:prstGeom prst="rect">
              <a:avLst/>
            </a:prstGeom>
          </p:spPr>
          <p:txBody>
            <a:bodyPr wrap="square">
              <a:spAutoFit/>
            </a:bodyPr>
            <a:lstStyle/>
            <a:p>
              <a:r>
                <a:rPr lang="tr-TR" dirty="0">
                  <a:solidFill>
                    <a:srgbClr val="575757"/>
                  </a:solidFill>
                </a:rPr>
                <a:t>Gerekirse uzman yardımı alın.</a:t>
              </a:r>
            </a:p>
          </p:txBody>
        </p:sp>
        <p:pic>
          <p:nvPicPr>
            <p:cNvPr id="25" name="Resim 24"/>
            <p:cNvPicPr>
              <a:picLocks noChangeAspect="1"/>
            </p:cNvPicPr>
            <p:nvPr/>
          </p:nvPicPr>
          <p:blipFill>
            <a:blip r:embed="rId4"/>
            <a:stretch>
              <a:fillRect/>
            </a:stretch>
          </p:blipFill>
          <p:spPr>
            <a:xfrm>
              <a:off x="558807" y="4334680"/>
              <a:ext cx="191250" cy="180000"/>
            </a:xfrm>
            <a:prstGeom prst="rect">
              <a:avLst/>
            </a:prstGeom>
          </p:spPr>
        </p:pic>
      </p:grpSp>
    </p:spTree>
    <p:extLst>
      <p:ext uri="{BB962C8B-B14F-4D97-AF65-F5344CB8AC3E}">
        <p14:creationId xmlns:p14="http://schemas.microsoft.com/office/powerpoint/2010/main" val="3826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50"/>
                                        <p:tgtEl>
                                          <p:spTgt spid="2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489883" cy="1015663"/>
          </a:xfrm>
          <a:prstGeom prst="rect">
            <a:avLst/>
          </a:prstGeom>
          <a:noFill/>
        </p:spPr>
        <p:txBody>
          <a:bodyPr wrap="none" rtlCol="0">
            <a:spAutoFit/>
          </a:bodyPr>
          <a:lstStyle/>
          <a:p>
            <a:r>
              <a:rPr lang="tr-TR" sz="6000" b="1" dirty="0"/>
              <a:t> Cep </a:t>
            </a:r>
            <a:r>
              <a:rPr lang="tr-TR" sz="6000" b="1" dirty="0" smtClean="0"/>
              <a:t>Telefonu</a:t>
            </a:r>
            <a:endParaRPr lang="tr-TR" sz="6000" b="1" dirty="0"/>
          </a:p>
        </p:txBody>
      </p:sp>
      <p:sp>
        <p:nvSpPr>
          <p:cNvPr id="55" name="Oval 5"/>
          <p:cNvSpPr>
            <a:spLocks noChangeArrowheads="1"/>
          </p:cNvSpPr>
          <p:nvPr/>
        </p:nvSpPr>
        <p:spPr bwMode="auto">
          <a:xfrm>
            <a:off x="8156838" y="88813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208604"/>
            <a:ext cx="2470075" cy="2471302"/>
          </a:xfrm>
          <a:prstGeom prst="ellipse">
            <a:avLst/>
          </a:prstGeom>
          <a:blipFill dpi="0" rotWithShape="1">
            <a:blip r:embed="rId3"/>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9" name="Metin kutusu 28"/>
          <p:cNvSpPr txBox="1"/>
          <p:nvPr/>
        </p:nvSpPr>
        <p:spPr>
          <a:xfrm>
            <a:off x="467905" y="2577740"/>
            <a:ext cx="4021678" cy="369332"/>
          </a:xfrm>
          <a:prstGeom prst="rect">
            <a:avLst/>
          </a:prstGeom>
          <a:noFill/>
        </p:spPr>
        <p:txBody>
          <a:bodyPr wrap="none" rtlCol="0">
            <a:spAutoFit/>
          </a:bodyPr>
          <a:lstStyle/>
          <a:p>
            <a:r>
              <a:rPr lang="tr-TR" b="1" dirty="0">
                <a:solidFill>
                  <a:schemeClr val="tx1">
                    <a:lumMod val="65000"/>
                    <a:lumOff val="35000"/>
                  </a:schemeClr>
                </a:solidFill>
              </a:rPr>
              <a:t>1. </a:t>
            </a:r>
            <a:r>
              <a:rPr lang="tr-TR" dirty="0">
                <a:solidFill>
                  <a:schemeClr val="tx1">
                    <a:lumMod val="65000"/>
                    <a:lumOff val="35000"/>
                  </a:schemeClr>
                </a:solidFill>
              </a:rPr>
              <a:t>Cep telefonumu sık sık kontrol ederim.</a:t>
            </a:r>
          </a:p>
        </p:txBody>
      </p:sp>
      <p:sp>
        <p:nvSpPr>
          <p:cNvPr id="30" name="Dikdörtgen 29"/>
          <p:cNvSpPr/>
          <p:nvPr/>
        </p:nvSpPr>
        <p:spPr>
          <a:xfrm>
            <a:off x="467905" y="1797801"/>
            <a:ext cx="5374548" cy="646331"/>
          </a:xfrm>
          <a:prstGeom prst="rect">
            <a:avLst/>
          </a:prstGeom>
        </p:spPr>
        <p:txBody>
          <a:bodyPr wrap="none">
            <a:spAutoFit/>
          </a:bodyPr>
          <a:lstStyle/>
          <a:p>
            <a:r>
              <a:rPr lang="tr-TR" dirty="0">
                <a:solidFill>
                  <a:schemeClr val="tx1">
                    <a:lumMod val="65000"/>
                    <a:lumOff val="35000"/>
                  </a:schemeClr>
                </a:solidFill>
              </a:rPr>
              <a:t>Aşağıdaki cümlelerin </a:t>
            </a:r>
            <a:r>
              <a:rPr lang="tr-TR" b="1" dirty="0">
                <a:solidFill>
                  <a:schemeClr val="tx1">
                    <a:lumMod val="65000"/>
                    <a:lumOff val="35000"/>
                  </a:schemeClr>
                </a:solidFill>
              </a:rPr>
              <a:t>en az 5’ine </a:t>
            </a:r>
            <a:r>
              <a:rPr lang="tr-TR" dirty="0">
                <a:solidFill>
                  <a:schemeClr val="tx1">
                    <a:lumMod val="65000"/>
                    <a:lumOff val="35000"/>
                  </a:schemeClr>
                </a:solidFill>
              </a:rPr>
              <a:t>katılıyorsanız</a:t>
            </a:r>
          </a:p>
          <a:p>
            <a:r>
              <a:rPr lang="tr-TR" dirty="0">
                <a:solidFill>
                  <a:schemeClr val="tx1">
                    <a:lumMod val="65000"/>
                    <a:lumOff val="35000"/>
                  </a:schemeClr>
                </a:solidFill>
              </a:rPr>
              <a:t>cep telefonu bağımlısı olma riski taşıdığınız </a:t>
            </a:r>
            <a:r>
              <a:rPr lang="tr-TR" dirty="0" smtClean="0">
                <a:solidFill>
                  <a:schemeClr val="tx1">
                    <a:lumMod val="65000"/>
                    <a:lumOff val="35000"/>
                  </a:schemeClr>
                </a:solidFill>
              </a:rPr>
              <a:t>söylenebilir:</a:t>
            </a:r>
            <a:endParaRPr lang="tr-TR" dirty="0">
              <a:solidFill>
                <a:schemeClr val="tx1">
                  <a:lumMod val="65000"/>
                  <a:lumOff val="35000"/>
                </a:schemeClr>
              </a:solidFill>
            </a:endParaRPr>
          </a:p>
        </p:txBody>
      </p:sp>
      <p:sp>
        <p:nvSpPr>
          <p:cNvPr id="2" name="Dikdörtgen 1"/>
          <p:cNvSpPr/>
          <p:nvPr/>
        </p:nvSpPr>
        <p:spPr>
          <a:xfrm>
            <a:off x="467905" y="2927733"/>
            <a:ext cx="6096000" cy="369332"/>
          </a:xfrm>
          <a:prstGeom prst="rect">
            <a:avLst/>
          </a:prstGeom>
        </p:spPr>
        <p:txBody>
          <a:bodyPr>
            <a:spAutoFit/>
          </a:bodyPr>
          <a:lstStyle/>
          <a:p>
            <a:r>
              <a:rPr lang="tr-TR" b="1" dirty="0">
                <a:solidFill>
                  <a:schemeClr val="tx1">
                    <a:lumMod val="65000"/>
                    <a:lumOff val="35000"/>
                  </a:schemeClr>
                </a:solidFill>
              </a:rPr>
              <a:t>2. </a:t>
            </a:r>
            <a:r>
              <a:rPr lang="tr-TR" dirty="0">
                <a:solidFill>
                  <a:schemeClr val="tx1">
                    <a:lumMod val="65000"/>
                    <a:lumOff val="35000"/>
                  </a:schemeClr>
                </a:solidFill>
              </a:rPr>
              <a:t>Cep telefonumu her zaman yanımda taşırım.</a:t>
            </a:r>
          </a:p>
        </p:txBody>
      </p:sp>
      <p:sp>
        <p:nvSpPr>
          <p:cNvPr id="3" name="Dikdörtgen 2"/>
          <p:cNvSpPr/>
          <p:nvPr/>
        </p:nvSpPr>
        <p:spPr>
          <a:xfrm>
            <a:off x="467905" y="3246303"/>
            <a:ext cx="6096000" cy="369332"/>
          </a:xfrm>
          <a:prstGeom prst="rect">
            <a:avLst/>
          </a:prstGeom>
        </p:spPr>
        <p:txBody>
          <a:bodyPr>
            <a:spAutoFit/>
          </a:bodyPr>
          <a:lstStyle/>
          <a:p>
            <a:r>
              <a:rPr lang="tr-TR" b="1" dirty="0">
                <a:solidFill>
                  <a:schemeClr val="tx1">
                    <a:lumMod val="65000"/>
                    <a:lumOff val="35000"/>
                  </a:schemeClr>
                </a:solidFill>
              </a:rPr>
              <a:t>3. </a:t>
            </a:r>
            <a:r>
              <a:rPr lang="tr-TR" dirty="0">
                <a:solidFill>
                  <a:schemeClr val="tx1">
                    <a:lumMod val="65000"/>
                    <a:lumOff val="35000"/>
                  </a:schemeClr>
                </a:solidFill>
              </a:rPr>
              <a:t>Uyuduğumda cep telefonum ulaşabileceğim yerde durur.</a:t>
            </a:r>
          </a:p>
        </p:txBody>
      </p:sp>
      <p:sp>
        <p:nvSpPr>
          <p:cNvPr id="6" name="Dikdörtgen 5"/>
          <p:cNvSpPr/>
          <p:nvPr/>
        </p:nvSpPr>
        <p:spPr>
          <a:xfrm>
            <a:off x="467905" y="3585162"/>
            <a:ext cx="6571992" cy="369332"/>
          </a:xfrm>
          <a:prstGeom prst="rect">
            <a:avLst/>
          </a:prstGeom>
        </p:spPr>
        <p:txBody>
          <a:bodyPr wrap="square">
            <a:spAutoFit/>
          </a:bodyPr>
          <a:lstStyle/>
          <a:p>
            <a:r>
              <a:rPr lang="tr-TR" b="1" dirty="0">
                <a:solidFill>
                  <a:schemeClr val="tx1">
                    <a:lumMod val="65000"/>
                    <a:lumOff val="35000"/>
                  </a:schemeClr>
                </a:solidFill>
              </a:rPr>
              <a:t>4. </a:t>
            </a:r>
            <a:r>
              <a:rPr lang="tr-TR" dirty="0">
                <a:solidFill>
                  <a:schemeClr val="tx1">
                    <a:lumMod val="65000"/>
                    <a:lumOff val="35000"/>
                  </a:schemeClr>
                </a:solidFill>
              </a:rPr>
              <a:t>Cep telefonumu kullanmaktan günlük işlerime vakit ayıramıyorum.</a:t>
            </a:r>
          </a:p>
        </p:txBody>
      </p:sp>
      <p:sp>
        <p:nvSpPr>
          <p:cNvPr id="7" name="Dikdörtgen 6"/>
          <p:cNvSpPr/>
          <p:nvPr/>
        </p:nvSpPr>
        <p:spPr>
          <a:xfrm>
            <a:off x="467905" y="3935820"/>
            <a:ext cx="6806510" cy="369332"/>
          </a:xfrm>
          <a:prstGeom prst="rect">
            <a:avLst/>
          </a:prstGeom>
        </p:spPr>
        <p:txBody>
          <a:bodyPr wrap="square">
            <a:spAutoFit/>
          </a:bodyPr>
          <a:lstStyle/>
          <a:p>
            <a:r>
              <a:rPr lang="tr-TR" b="1" dirty="0">
                <a:solidFill>
                  <a:schemeClr val="tx1">
                    <a:lumMod val="65000"/>
                    <a:lumOff val="35000"/>
                  </a:schemeClr>
                </a:solidFill>
              </a:rPr>
              <a:t>5. </a:t>
            </a:r>
            <a:r>
              <a:rPr lang="tr-TR" dirty="0">
                <a:solidFill>
                  <a:schemeClr val="tx1">
                    <a:lumMod val="65000"/>
                    <a:lumOff val="35000"/>
                  </a:schemeClr>
                </a:solidFill>
              </a:rPr>
              <a:t>Kendimi kötü hissettiğimde cep telefonumu kullanmak bana iyi gelir.</a:t>
            </a:r>
          </a:p>
        </p:txBody>
      </p:sp>
      <p:sp>
        <p:nvSpPr>
          <p:cNvPr id="8" name="Dikdörtgen 7"/>
          <p:cNvSpPr/>
          <p:nvPr/>
        </p:nvSpPr>
        <p:spPr>
          <a:xfrm>
            <a:off x="467905" y="4256005"/>
            <a:ext cx="6930504" cy="369332"/>
          </a:xfrm>
          <a:prstGeom prst="rect">
            <a:avLst/>
          </a:prstGeom>
        </p:spPr>
        <p:txBody>
          <a:bodyPr wrap="square">
            <a:spAutoFit/>
          </a:bodyPr>
          <a:lstStyle/>
          <a:p>
            <a:r>
              <a:rPr lang="tr-TR" b="1" dirty="0">
                <a:solidFill>
                  <a:schemeClr val="tx1">
                    <a:lumMod val="65000"/>
                    <a:lumOff val="35000"/>
                  </a:schemeClr>
                </a:solidFill>
              </a:rPr>
              <a:t>6. </a:t>
            </a:r>
            <a:r>
              <a:rPr lang="tr-TR" dirty="0">
                <a:solidFill>
                  <a:schemeClr val="tx1">
                    <a:lumMod val="65000"/>
                    <a:lumOff val="35000"/>
                  </a:schemeClr>
                </a:solidFill>
              </a:rPr>
              <a:t>Cep telefonumu kullanmadığım zamanlarda kendimi kötü hissederim.</a:t>
            </a:r>
          </a:p>
        </p:txBody>
      </p:sp>
      <p:sp>
        <p:nvSpPr>
          <p:cNvPr id="9" name="Dikdörtgen 8"/>
          <p:cNvSpPr/>
          <p:nvPr/>
        </p:nvSpPr>
        <p:spPr>
          <a:xfrm>
            <a:off x="471444" y="4601724"/>
            <a:ext cx="8633607" cy="369332"/>
          </a:xfrm>
          <a:prstGeom prst="rect">
            <a:avLst/>
          </a:prstGeom>
        </p:spPr>
        <p:txBody>
          <a:bodyPr wrap="square">
            <a:spAutoFit/>
          </a:bodyPr>
          <a:lstStyle/>
          <a:p>
            <a:r>
              <a:rPr lang="tr-TR" b="1" dirty="0">
                <a:solidFill>
                  <a:schemeClr val="tx1">
                    <a:lumMod val="65000"/>
                    <a:lumOff val="35000"/>
                  </a:schemeClr>
                </a:solidFill>
              </a:rPr>
              <a:t>7. </a:t>
            </a:r>
            <a:r>
              <a:rPr lang="tr-TR" dirty="0">
                <a:solidFill>
                  <a:schemeClr val="tx1">
                    <a:lumMod val="65000"/>
                    <a:lumOff val="35000"/>
                  </a:schemeClr>
                </a:solidFill>
              </a:rPr>
              <a:t>Başkalarıyla sohbette veya yemekte birlikteyken bile cep telefonumu sık sık kullanırım.</a:t>
            </a:r>
            <a:endParaRPr lang="tr-TR" dirty="0">
              <a:solidFill>
                <a:srgbClr val="E61F4F"/>
              </a:solidFill>
            </a:endParaRPr>
          </a:p>
        </p:txBody>
      </p:sp>
    </p:spTree>
    <p:extLst>
      <p:ext uri="{BB962C8B-B14F-4D97-AF65-F5344CB8AC3E}">
        <p14:creationId xmlns:p14="http://schemas.microsoft.com/office/powerpoint/2010/main" val="8203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childTnLst>
                          </p:cTn>
                        </p:par>
                        <p:par>
                          <p:cTn id="49" fill="hold">
                            <p:stCondLst>
                              <p:cond delay="275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9" grpId="0"/>
      <p:bldP spid="30" grpId="0"/>
      <p:bldP spid="2" grpId="0"/>
      <p:bldP spid="3"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2" cy="830997"/>
          </a:xfrm>
          <a:prstGeom prst="rect">
            <a:avLst/>
          </a:prstGeom>
          <a:noFill/>
        </p:spPr>
        <p:txBody>
          <a:bodyPr wrap="square" rtlCol="0">
            <a:spAutoFit/>
          </a:bodyPr>
          <a:lstStyle/>
          <a:p>
            <a:r>
              <a:rPr lang="tr-TR" sz="4800" b="1" dirty="0"/>
              <a:t>Cep T</a:t>
            </a:r>
            <a:r>
              <a:rPr lang="tr-TR" sz="4800" b="1" dirty="0" smtClean="0"/>
              <a:t>elefonu </a:t>
            </a:r>
            <a:r>
              <a:rPr lang="tr-TR" sz="4800" b="1" dirty="0"/>
              <a:t>B</a:t>
            </a:r>
            <a:r>
              <a:rPr lang="tr-TR" sz="4800" b="1" dirty="0" smtClean="0"/>
              <a:t>ağımlılığıyla </a:t>
            </a:r>
            <a:r>
              <a:rPr lang="tr-TR" sz="4800" b="1" dirty="0"/>
              <a:t>B</a:t>
            </a:r>
            <a:r>
              <a:rPr lang="tr-TR" sz="4800" b="1" dirty="0" smtClean="0"/>
              <a:t>aş </a:t>
            </a:r>
            <a:r>
              <a:rPr lang="tr-TR" sz="4800" b="1" dirty="0"/>
              <a:t>E</a:t>
            </a:r>
            <a:r>
              <a:rPr lang="tr-TR" sz="4800" b="1" dirty="0" smtClean="0"/>
              <a:t>tmek </a:t>
            </a:r>
            <a:r>
              <a:rPr lang="tr-TR" sz="4800" b="1" dirty="0"/>
              <a:t>İ</a:t>
            </a:r>
            <a:r>
              <a:rPr lang="tr-TR" sz="4800" b="1" dirty="0" smtClean="0"/>
              <a:t>çin</a:t>
            </a:r>
            <a:endParaRPr lang="tr-TR" sz="4800" b="1" dirty="0"/>
          </a:p>
        </p:txBody>
      </p:sp>
      <p:sp>
        <p:nvSpPr>
          <p:cNvPr id="8" name="Freeform 5"/>
          <p:cNvSpPr>
            <a:spLocks/>
          </p:cNvSpPr>
          <p:nvPr/>
        </p:nvSpPr>
        <p:spPr bwMode="auto">
          <a:xfrm>
            <a:off x="7026275" y="1733408"/>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87161"/>
            <a:ext cx="6983390" cy="1015663"/>
            <a:chOff x="554927" y="2087161"/>
            <a:chExt cx="6983390" cy="1015663"/>
          </a:xfrm>
        </p:grpSpPr>
        <p:sp>
          <p:nvSpPr>
            <p:cNvPr id="30" name="Metin kutusu 29"/>
            <p:cNvSpPr txBox="1"/>
            <p:nvPr/>
          </p:nvSpPr>
          <p:spPr>
            <a:xfrm>
              <a:off x="878524" y="2087161"/>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pic>
          <p:nvPicPr>
            <p:cNvPr id="16" name="Resim 15"/>
            <p:cNvPicPr>
              <a:picLocks noChangeAspect="1"/>
            </p:cNvPicPr>
            <p:nvPr/>
          </p:nvPicPr>
          <p:blipFill>
            <a:blip r:embed="rId4"/>
            <a:stretch>
              <a:fillRect/>
            </a:stretch>
          </p:blipFill>
          <p:spPr>
            <a:xfrm>
              <a:off x="554927" y="2213638"/>
              <a:ext cx="191250" cy="180000"/>
            </a:xfrm>
            <a:prstGeom prst="rect">
              <a:avLst/>
            </a:prstGeom>
          </p:spPr>
        </p:pic>
      </p:grpSp>
      <p:grpSp>
        <p:nvGrpSpPr>
          <p:cNvPr id="3" name="Grup 2"/>
          <p:cNvGrpSpPr/>
          <p:nvPr/>
        </p:nvGrpSpPr>
        <p:grpSpPr>
          <a:xfrm>
            <a:off x="554927" y="3717717"/>
            <a:ext cx="6682895" cy="707886"/>
            <a:chOff x="554927" y="3935582"/>
            <a:chExt cx="6682895" cy="707886"/>
          </a:xfrm>
        </p:grpSpPr>
        <p:sp>
          <p:nvSpPr>
            <p:cNvPr id="33" name="Dikdörtgen 32"/>
            <p:cNvSpPr/>
            <p:nvPr/>
          </p:nvSpPr>
          <p:spPr>
            <a:xfrm>
              <a:off x="878524" y="3935582"/>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7" name="Resim 16"/>
            <p:cNvPicPr>
              <a:picLocks noChangeAspect="1"/>
            </p:cNvPicPr>
            <p:nvPr/>
          </p:nvPicPr>
          <p:blipFill>
            <a:blip r:embed="rId4"/>
            <a:stretch>
              <a:fillRect/>
            </a:stretch>
          </p:blipFill>
          <p:spPr>
            <a:xfrm>
              <a:off x="554927" y="4070072"/>
              <a:ext cx="191250" cy="180000"/>
            </a:xfrm>
            <a:prstGeom prst="rect">
              <a:avLst/>
            </a:prstGeom>
          </p:spPr>
        </p:pic>
      </p:grpSp>
    </p:spTree>
    <p:extLst>
      <p:ext uri="{BB962C8B-B14F-4D97-AF65-F5344CB8AC3E}">
        <p14:creationId xmlns:p14="http://schemas.microsoft.com/office/powerpoint/2010/main" val="3312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2239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5789855" cy="3785652"/>
          </a:xfrm>
          <a:prstGeom prst="rect">
            <a:avLst/>
          </a:prstGeom>
          <a:noFill/>
        </p:spPr>
        <p:txBody>
          <a:bodyPr wrap="none" rtlCol="0">
            <a:spAutoFit/>
          </a:bodyPr>
          <a:lstStyle/>
          <a:p>
            <a:r>
              <a:rPr lang="tr-TR" sz="2000" dirty="0">
                <a:solidFill>
                  <a:srgbClr val="575757"/>
                </a:solidFill>
              </a:rPr>
              <a:t>Bağımlılık </a:t>
            </a:r>
            <a:r>
              <a:rPr lang="tr-TR" sz="2000" dirty="0" smtClean="0">
                <a:solidFill>
                  <a:srgbClr val="575757"/>
                </a:solidFill>
              </a:rPr>
              <a:t>Nedir</a:t>
            </a:r>
            <a:r>
              <a:rPr lang="tr-TR" sz="2000" dirty="0">
                <a:solidFill>
                  <a:srgbClr val="575757"/>
                </a:solidFill>
              </a:rPr>
              <a:t>?</a:t>
            </a:r>
          </a:p>
          <a:p>
            <a:r>
              <a:rPr lang="tr-TR" sz="2000" dirty="0">
                <a:solidFill>
                  <a:srgbClr val="575757"/>
                </a:solidFill>
              </a:rPr>
              <a:t>Teknoloji </a:t>
            </a:r>
            <a:r>
              <a:rPr lang="tr-TR" sz="2000" dirty="0" smtClean="0">
                <a:solidFill>
                  <a:srgbClr val="575757"/>
                </a:solidFill>
              </a:rPr>
              <a:t>Bağımlılığı </a:t>
            </a:r>
            <a:r>
              <a:rPr lang="tr-TR" sz="2000" dirty="0">
                <a:solidFill>
                  <a:srgbClr val="575757"/>
                </a:solidFill>
              </a:rPr>
              <a:t>N</a:t>
            </a:r>
            <a:r>
              <a:rPr lang="tr-TR" sz="2000" dirty="0" smtClean="0">
                <a:solidFill>
                  <a:srgbClr val="575757"/>
                </a:solidFill>
              </a:rPr>
              <a:t>edir</a:t>
            </a:r>
            <a:r>
              <a:rPr lang="tr-TR" sz="2000" dirty="0">
                <a:solidFill>
                  <a:srgbClr val="575757"/>
                </a:solidFill>
              </a:rPr>
              <a:t>?</a:t>
            </a:r>
          </a:p>
          <a:p>
            <a:r>
              <a:rPr lang="tr-TR" sz="2000" dirty="0">
                <a:solidFill>
                  <a:srgbClr val="575757"/>
                </a:solidFill>
              </a:rPr>
              <a:t>Belirtileri </a:t>
            </a:r>
            <a:r>
              <a:rPr lang="tr-TR" sz="2000" dirty="0" smtClean="0">
                <a:solidFill>
                  <a:srgbClr val="575757"/>
                </a:solidFill>
              </a:rPr>
              <a:t>Neler </a:t>
            </a:r>
            <a:r>
              <a:rPr lang="tr-TR" sz="2000" dirty="0">
                <a:solidFill>
                  <a:srgbClr val="575757"/>
                </a:solidFill>
              </a:rPr>
              <a:t>O</a:t>
            </a:r>
            <a:r>
              <a:rPr lang="tr-TR" sz="2000" dirty="0" smtClean="0">
                <a:solidFill>
                  <a:srgbClr val="575757"/>
                </a:solidFill>
              </a:rPr>
              <a:t>labilir</a:t>
            </a:r>
            <a:r>
              <a:rPr lang="tr-TR" sz="2000" dirty="0">
                <a:solidFill>
                  <a:srgbClr val="575757"/>
                </a:solidFill>
              </a:rPr>
              <a:t>?</a:t>
            </a:r>
          </a:p>
          <a:p>
            <a:r>
              <a:rPr lang="tr-TR" sz="2000" dirty="0">
                <a:solidFill>
                  <a:srgbClr val="575757"/>
                </a:solidFill>
              </a:rPr>
              <a:t>Sebepler </a:t>
            </a:r>
            <a:r>
              <a:rPr lang="tr-TR" sz="2000" dirty="0" smtClean="0">
                <a:solidFill>
                  <a:srgbClr val="575757"/>
                </a:solidFill>
              </a:rPr>
              <a:t>Neler </a:t>
            </a:r>
            <a:r>
              <a:rPr lang="tr-TR" sz="2000" dirty="0">
                <a:solidFill>
                  <a:srgbClr val="575757"/>
                </a:solidFill>
              </a:rPr>
              <a:t>O</a:t>
            </a:r>
            <a:r>
              <a:rPr lang="tr-TR" sz="2000" dirty="0" smtClean="0">
                <a:solidFill>
                  <a:srgbClr val="575757"/>
                </a:solidFill>
              </a:rPr>
              <a:t>labilir</a:t>
            </a:r>
            <a:r>
              <a:rPr lang="tr-TR" sz="2000" dirty="0">
                <a:solidFill>
                  <a:srgbClr val="575757"/>
                </a:solidFill>
              </a:rPr>
              <a:t>?</a:t>
            </a:r>
          </a:p>
          <a:p>
            <a:r>
              <a:rPr lang="tr-TR" sz="2000" dirty="0">
                <a:solidFill>
                  <a:srgbClr val="575757"/>
                </a:solidFill>
              </a:rPr>
              <a:t>Kimler </a:t>
            </a:r>
            <a:r>
              <a:rPr lang="tr-TR" sz="2000" dirty="0" smtClean="0">
                <a:solidFill>
                  <a:srgbClr val="575757"/>
                </a:solidFill>
              </a:rPr>
              <a:t>Risk </a:t>
            </a:r>
            <a:r>
              <a:rPr lang="tr-TR" sz="2000" dirty="0">
                <a:solidFill>
                  <a:srgbClr val="575757"/>
                </a:solidFill>
              </a:rPr>
              <a:t>A</a:t>
            </a:r>
            <a:r>
              <a:rPr lang="tr-TR" sz="2000" dirty="0" smtClean="0">
                <a:solidFill>
                  <a:srgbClr val="575757"/>
                </a:solidFill>
              </a:rPr>
              <a:t>ltında</a:t>
            </a:r>
            <a:r>
              <a:rPr lang="tr-TR" sz="2000" dirty="0">
                <a:solidFill>
                  <a:srgbClr val="575757"/>
                </a:solidFill>
              </a:rPr>
              <a:t>?</a:t>
            </a:r>
          </a:p>
          <a:p>
            <a:r>
              <a:rPr lang="tr-TR" sz="2000" dirty="0">
                <a:solidFill>
                  <a:srgbClr val="575757"/>
                </a:solidFill>
              </a:rPr>
              <a:t>Adım </a:t>
            </a:r>
            <a:r>
              <a:rPr lang="tr-TR" sz="2000" dirty="0" smtClean="0">
                <a:solidFill>
                  <a:srgbClr val="575757"/>
                </a:solidFill>
              </a:rPr>
              <a:t>Adım </a:t>
            </a:r>
            <a:r>
              <a:rPr lang="tr-TR" sz="2000" dirty="0">
                <a:solidFill>
                  <a:srgbClr val="575757"/>
                </a:solidFill>
              </a:rPr>
              <a:t>T</a:t>
            </a:r>
            <a:r>
              <a:rPr lang="tr-TR" sz="2000" dirty="0" smtClean="0">
                <a:solidFill>
                  <a:srgbClr val="575757"/>
                </a:solidFill>
              </a:rPr>
              <a:t>eknoloji </a:t>
            </a:r>
            <a:r>
              <a:rPr lang="tr-TR" sz="2000" dirty="0">
                <a:solidFill>
                  <a:srgbClr val="575757"/>
                </a:solidFill>
              </a:rPr>
              <a:t>B</a:t>
            </a:r>
            <a:r>
              <a:rPr lang="tr-TR" sz="2000" dirty="0" smtClean="0">
                <a:solidFill>
                  <a:srgbClr val="575757"/>
                </a:solidFill>
              </a:rPr>
              <a:t>ağımlılığı</a:t>
            </a:r>
            <a:endParaRPr lang="tr-TR" sz="2000" dirty="0">
              <a:solidFill>
                <a:srgbClr val="575757"/>
              </a:solidFill>
            </a:endParaRPr>
          </a:p>
          <a:p>
            <a:r>
              <a:rPr lang="tr-TR" sz="2000" dirty="0">
                <a:solidFill>
                  <a:srgbClr val="575757"/>
                </a:solidFill>
              </a:rPr>
              <a:t>Teknolojik </a:t>
            </a:r>
            <a:r>
              <a:rPr lang="tr-TR" sz="2000" dirty="0" smtClean="0">
                <a:solidFill>
                  <a:srgbClr val="575757"/>
                </a:solidFill>
              </a:rPr>
              <a:t>Bağımlılıklar</a:t>
            </a:r>
            <a:endParaRPr lang="tr-TR" sz="2000" dirty="0">
              <a:solidFill>
                <a:srgbClr val="575757"/>
              </a:solidFill>
            </a:endParaRPr>
          </a:p>
          <a:p>
            <a:r>
              <a:rPr lang="tr-TR" sz="2000" dirty="0">
                <a:solidFill>
                  <a:srgbClr val="575757"/>
                </a:solidFill>
              </a:rPr>
              <a:t>Teknoloji </a:t>
            </a:r>
            <a:r>
              <a:rPr lang="tr-TR" sz="2000" dirty="0" smtClean="0">
                <a:solidFill>
                  <a:srgbClr val="575757"/>
                </a:solidFill>
              </a:rPr>
              <a:t>Kullanımını </a:t>
            </a:r>
            <a:r>
              <a:rPr lang="tr-TR" sz="2000" dirty="0">
                <a:solidFill>
                  <a:srgbClr val="575757"/>
                </a:solidFill>
              </a:rPr>
              <a:t>N</a:t>
            </a:r>
            <a:r>
              <a:rPr lang="tr-TR" sz="2000" dirty="0" smtClean="0">
                <a:solidFill>
                  <a:srgbClr val="575757"/>
                </a:solidFill>
              </a:rPr>
              <a:t>asıl </a:t>
            </a:r>
            <a:r>
              <a:rPr lang="tr-TR" sz="2000" dirty="0">
                <a:solidFill>
                  <a:srgbClr val="575757"/>
                </a:solidFill>
              </a:rPr>
              <a:t>Z</a:t>
            </a:r>
            <a:r>
              <a:rPr lang="tr-TR" sz="2000" dirty="0" smtClean="0">
                <a:solidFill>
                  <a:srgbClr val="575757"/>
                </a:solidFill>
              </a:rPr>
              <a:t>ararlı </a:t>
            </a:r>
            <a:r>
              <a:rPr lang="tr-TR" sz="2000" dirty="0">
                <a:solidFill>
                  <a:srgbClr val="575757"/>
                </a:solidFill>
              </a:rPr>
              <a:t>H</a:t>
            </a:r>
            <a:r>
              <a:rPr lang="tr-TR" sz="2000" dirty="0" smtClean="0">
                <a:solidFill>
                  <a:srgbClr val="575757"/>
                </a:solidFill>
              </a:rPr>
              <a:t>ale </a:t>
            </a:r>
            <a:r>
              <a:rPr lang="tr-TR" sz="2000" dirty="0">
                <a:solidFill>
                  <a:srgbClr val="575757"/>
                </a:solidFill>
              </a:rPr>
              <a:t>G</a:t>
            </a:r>
            <a:r>
              <a:rPr lang="tr-TR" sz="2000" dirty="0" smtClean="0">
                <a:solidFill>
                  <a:srgbClr val="575757"/>
                </a:solidFill>
              </a:rPr>
              <a:t>etiriyoruz</a:t>
            </a:r>
            <a:r>
              <a:rPr lang="tr-TR" sz="2000" dirty="0">
                <a:solidFill>
                  <a:srgbClr val="575757"/>
                </a:solidFill>
              </a:rPr>
              <a:t>?</a:t>
            </a:r>
          </a:p>
          <a:p>
            <a:r>
              <a:rPr lang="tr-TR" sz="2000" dirty="0">
                <a:solidFill>
                  <a:srgbClr val="575757"/>
                </a:solidFill>
              </a:rPr>
              <a:t>Teknoloji </a:t>
            </a:r>
            <a:r>
              <a:rPr lang="tr-TR" sz="2000" dirty="0" smtClean="0">
                <a:solidFill>
                  <a:srgbClr val="575757"/>
                </a:solidFill>
              </a:rPr>
              <a:t>Bağımlılığının </a:t>
            </a:r>
            <a:r>
              <a:rPr lang="tr-TR" sz="2000" dirty="0">
                <a:solidFill>
                  <a:srgbClr val="575757"/>
                </a:solidFill>
              </a:rPr>
              <a:t>Z</a:t>
            </a:r>
            <a:r>
              <a:rPr lang="tr-TR" sz="2000" dirty="0" smtClean="0">
                <a:solidFill>
                  <a:srgbClr val="575757"/>
                </a:solidFill>
              </a:rPr>
              <a:t>ararları</a:t>
            </a:r>
            <a:endParaRPr lang="tr-TR" sz="2000" dirty="0">
              <a:solidFill>
                <a:srgbClr val="575757"/>
              </a:solidFill>
            </a:endParaRPr>
          </a:p>
          <a:p>
            <a:r>
              <a:rPr lang="tr-TR" sz="2000" dirty="0">
                <a:solidFill>
                  <a:srgbClr val="575757"/>
                </a:solidFill>
              </a:rPr>
              <a:t>Teknoloji </a:t>
            </a:r>
            <a:r>
              <a:rPr lang="tr-TR" sz="2000" dirty="0" smtClean="0">
                <a:solidFill>
                  <a:srgbClr val="575757"/>
                </a:solidFill>
              </a:rPr>
              <a:t>Testi</a:t>
            </a:r>
            <a:endParaRPr lang="tr-TR" sz="2000" dirty="0">
              <a:solidFill>
                <a:srgbClr val="575757"/>
              </a:solidFill>
            </a:endParaRPr>
          </a:p>
          <a:p>
            <a:r>
              <a:rPr lang="tr-TR" sz="2000" dirty="0">
                <a:solidFill>
                  <a:srgbClr val="575757"/>
                </a:solidFill>
              </a:rPr>
              <a:t>Kendimi </a:t>
            </a:r>
            <a:r>
              <a:rPr lang="tr-TR" sz="2000" dirty="0" smtClean="0">
                <a:solidFill>
                  <a:srgbClr val="575757"/>
                </a:solidFill>
              </a:rPr>
              <a:t>Nasıl </a:t>
            </a:r>
            <a:r>
              <a:rPr lang="tr-TR" sz="2000" dirty="0">
                <a:solidFill>
                  <a:srgbClr val="575757"/>
                </a:solidFill>
              </a:rPr>
              <a:t>K</a:t>
            </a:r>
            <a:r>
              <a:rPr lang="tr-TR" sz="2000" dirty="0" smtClean="0">
                <a:solidFill>
                  <a:srgbClr val="575757"/>
                </a:solidFill>
              </a:rPr>
              <a:t>oruyabilirim</a:t>
            </a:r>
            <a:r>
              <a:rPr lang="tr-TR" sz="2000" dirty="0">
                <a:solidFill>
                  <a:srgbClr val="575757"/>
                </a:solidFill>
              </a:rPr>
              <a:t>?</a:t>
            </a:r>
          </a:p>
          <a:p>
            <a:r>
              <a:rPr lang="tr-TR" sz="2000" dirty="0">
                <a:solidFill>
                  <a:srgbClr val="575757"/>
                </a:solidFill>
              </a:rPr>
              <a:t>Bağımlılık </a:t>
            </a:r>
            <a:r>
              <a:rPr lang="tr-TR" sz="2000" dirty="0" smtClean="0">
                <a:solidFill>
                  <a:srgbClr val="575757"/>
                </a:solidFill>
              </a:rPr>
              <a:t>Riskinden </a:t>
            </a:r>
            <a:r>
              <a:rPr lang="tr-TR" sz="2000" dirty="0">
                <a:solidFill>
                  <a:srgbClr val="575757"/>
                </a:solidFill>
              </a:rPr>
              <a:t>K</a:t>
            </a:r>
            <a:r>
              <a:rPr lang="tr-TR" sz="2000" dirty="0" smtClean="0">
                <a:solidFill>
                  <a:srgbClr val="575757"/>
                </a:solidFill>
              </a:rPr>
              <a:t>orunmak </a:t>
            </a:r>
            <a:r>
              <a:rPr lang="tr-TR" sz="2000" dirty="0">
                <a:solidFill>
                  <a:srgbClr val="575757"/>
                </a:solidFill>
              </a:rPr>
              <a:t>İ</a:t>
            </a:r>
            <a:r>
              <a:rPr lang="tr-TR" sz="2000" dirty="0" smtClean="0">
                <a:solidFill>
                  <a:srgbClr val="575757"/>
                </a:solidFill>
              </a:rPr>
              <a:t>çin </a:t>
            </a:r>
            <a:r>
              <a:rPr lang="tr-TR" sz="2000" dirty="0">
                <a:solidFill>
                  <a:srgbClr val="575757"/>
                </a:solidFill>
              </a:rPr>
              <a:t>N</a:t>
            </a:r>
            <a:r>
              <a:rPr lang="tr-TR" sz="2000" dirty="0" smtClean="0">
                <a:solidFill>
                  <a:srgbClr val="575757"/>
                </a:solidFill>
              </a:rPr>
              <a:t>eler </a:t>
            </a:r>
            <a:r>
              <a:rPr lang="tr-TR" sz="2000" dirty="0">
                <a:solidFill>
                  <a:srgbClr val="575757"/>
                </a:solidFill>
              </a:rPr>
              <a:t>Y</a:t>
            </a:r>
            <a:r>
              <a:rPr lang="tr-TR" sz="2000" dirty="0" smtClean="0">
                <a:solidFill>
                  <a:srgbClr val="575757"/>
                </a:solidFill>
              </a:rPr>
              <a:t>apabilirim </a:t>
            </a:r>
            <a:r>
              <a:rPr lang="tr-TR" sz="2000" dirty="0">
                <a:solidFill>
                  <a:srgbClr val="575757"/>
                </a:solidFill>
              </a:rPr>
              <a:t>?</a:t>
            </a:r>
            <a:endParaRPr lang="tr-TR" sz="2000" b="1" dirty="0">
              <a:solidFill>
                <a:srgbClr val="575757"/>
              </a:solidFill>
            </a:endParaRPr>
          </a:p>
        </p:txBody>
      </p:sp>
      <p:grpSp>
        <p:nvGrpSpPr>
          <p:cNvPr id="99" name="Grup 98"/>
          <p:cNvGrpSpPr/>
          <p:nvPr/>
        </p:nvGrpSpPr>
        <p:grpSpPr>
          <a:xfrm>
            <a:off x="510103" y="1353176"/>
            <a:ext cx="203200" cy="3708000"/>
            <a:chOff x="439811" y="1353176"/>
            <a:chExt cx="203200" cy="3708000"/>
          </a:xfrm>
        </p:grpSpPr>
        <p:sp>
          <p:nvSpPr>
            <p:cNvPr id="2142" name="Line 116"/>
            <p:cNvSpPr>
              <a:spLocks noChangeShapeType="1"/>
            </p:cNvSpPr>
            <p:nvPr/>
          </p:nvSpPr>
          <p:spPr bwMode="auto">
            <a:xfrm>
              <a:off x="532765" y="1353176"/>
              <a:ext cx="0" cy="370800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439811"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439811"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439811"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439811"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439811"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439811"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439811"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439811"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439811"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439811"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439811" y="4438411"/>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439811" y="4736839"/>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53" y="348412"/>
            <a:ext cx="5271247" cy="4966447"/>
          </a:xfrm>
          <a:prstGeom prst="rect">
            <a:avLst/>
          </a:prstGeom>
        </p:spPr>
      </p:pic>
      <p:sp>
        <p:nvSpPr>
          <p:cNvPr id="26" name="Metin kutusu 25">
            <a:extLst>
              <a:ext uri="{FF2B5EF4-FFF2-40B4-BE49-F238E27FC236}">
                <a16:creationId xmlns:a16="http://schemas.microsoft.com/office/drawing/2014/main" id="{C3197E2C-8A90-0D47-A7E0-63C97DAB801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anim calcmode="lin" valueType="num">
                                      <p:cBhvr>
                                        <p:cTn id="24" dur="500" fill="hold"/>
                                        <p:tgtEl>
                                          <p:spTgt spid="99"/>
                                        </p:tgtEl>
                                        <p:attrNameLst>
                                          <p:attrName>ppt_x</p:attrName>
                                        </p:attrNameLst>
                                      </p:cBhvr>
                                      <p:tavLst>
                                        <p:tav tm="0">
                                          <p:val>
                                            <p:strVal val="#ppt_x"/>
                                          </p:val>
                                        </p:tav>
                                        <p:tav tm="100000">
                                          <p:val>
                                            <p:strVal val="#ppt_x"/>
                                          </p:val>
                                        </p:tav>
                                      </p:tavLst>
                                    </p:anim>
                                    <p:anim calcmode="lin" valueType="num">
                                      <p:cBhvr>
                                        <p:cTn id="25" dur="500" fill="hold"/>
                                        <p:tgtEl>
                                          <p:spTgt spid="9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830997"/>
          </a:xfrm>
          <a:prstGeom prst="rect">
            <a:avLst/>
          </a:prstGeom>
          <a:noFill/>
        </p:spPr>
        <p:txBody>
          <a:bodyPr wrap="square" rtlCol="0">
            <a:spAutoFit/>
          </a:bodyPr>
          <a:lstStyle/>
          <a:p>
            <a:r>
              <a:rPr lang="tr-TR" sz="4800" b="1" dirty="0"/>
              <a:t>Cep </a:t>
            </a:r>
            <a:r>
              <a:rPr lang="tr-TR" sz="4800" b="1" dirty="0" smtClean="0"/>
              <a:t>Telefonu </a:t>
            </a:r>
            <a:r>
              <a:rPr lang="tr-TR" sz="4800" b="1" dirty="0"/>
              <a:t>B</a:t>
            </a:r>
            <a:r>
              <a:rPr lang="tr-TR" sz="4800" b="1" dirty="0" smtClean="0"/>
              <a:t>ağımlılığıyla </a:t>
            </a:r>
            <a:r>
              <a:rPr lang="tr-TR" sz="4800" b="1" dirty="0"/>
              <a:t>B</a:t>
            </a:r>
            <a:r>
              <a:rPr lang="tr-TR" sz="4800" b="1" dirty="0" smtClean="0"/>
              <a:t>aş </a:t>
            </a:r>
            <a:r>
              <a:rPr lang="tr-TR" sz="4800" b="1" dirty="0"/>
              <a:t>E</a:t>
            </a:r>
            <a:r>
              <a:rPr lang="tr-TR" sz="4800" b="1" dirty="0" smtClean="0"/>
              <a:t>tmek </a:t>
            </a:r>
            <a:r>
              <a:rPr lang="tr-TR" sz="4800" b="1" dirty="0"/>
              <a:t>İ</a:t>
            </a:r>
            <a:r>
              <a:rPr lang="tr-TR" sz="4800" b="1" dirty="0" smtClean="0"/>
              <a:t>çin</a:t>
            </a:r>
            <a:endParaRPr lang="tr-TR" sz="4800" b="1" dirty="0"/>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1000" t="-24000" r="-1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554927" y="2130138"/>
            <a:ext cx="6847113" cy="1323439"/>
            <a:chOff x="554927" y="2540145"/>
            <a:chExt cx="6847113" cy="1323439"/>
          </a:xfrm>
        </p:grpSpPr>
        <p:sp>
          <p:nvSpPr>
            <p:cNvPr id="30" name="Metin kutusu 29"/>
            <p:cNvSpPr txBox="1"/>
            <p:nvPr/>
          </p:nvSpPr>
          <p:spPr>
            <a:xfrm>
              <a:off x="742247" y="2540145"/>
              <a:ext cx="6659793" cy="1323439"/>
            </a:xfrm>
            <a:prstGeom prst="rect">
              <a:avLst/>
            </a:prstGeom>
            <a:noFill/>
          </p:spPr>
          <p:txBody>
            <a:bodyPr wrap="square" rtlCol="0">
              <a:spAutoFit/>
            </a:bodyPr>
            <a:lstStyle/>
            <a:p>
              <a:r>
                <a:rPr lang="tr-TR" sz="2000" dirty="0">
                  <a:solidFill>
                    <a:srgbClr val="575757"/>
                  </a:solidFill>
                </a:rPr>
                <a:t>Yatağınıza gitmeden en son 30 dakika önce </a:t>
              </a:r>
            </a:p>
            <a:p>
              <a:r>
                <a:rPr lang="tr-TR" sz="2000" dirty="0">
                  <a:solidFill>
                    <a:srgbClr val="575757"/>
                  </a:solidFill>
                </a:rPr>
                <a:t>telefonunuzu kontrol edin. Eğer mesajlarınız, </a:t>
              </a:r>
            </a:p>
            <a:p>
              <a:r>
                <a:rPr lang="tr-TR" sz="2000" dirty="0">
                  <a:solidFill>
                    <a:srgbClr val="575757"/>
                  </a:solidFill>
                </a:rPr>
                <a:t>cevapsız aramalarınız varsa dönüş yapmak için </a:t>
              </a:r>
            </a:p>
            <a:p>
              <a:r>
                <a:rPr lang="tr-TR" sz="2000" dirty="0">
                  <a:solidFill>
                    <a:srgbClr val="575757"/>
                  </a:solidFill>
                </a:rPr>
                <a:t>ertesi günü bekleyin. </a:t>
              </a:r>
            </a:p>
          </p:txBody>
        </p:sp>
        <p:pic>
          <p:nvPicPr>
            <p:cNvPr id="16" name="Resim 15"/>
            <p:cNvPicPr>
              <a:picLocks noChangeAspect="1"/>
            </p:cNvPicPr>
            <p:nvPr/>
          </p:nvPicPr>
          <p:blipFill>
            <a:blip r:embed="rId4"/>
            <a:stretch>
              <a:fillRect/>
            </a:stretch>
          </p:blipFill>
          <p:spPr>
            <a:xfrm>
              <a:off x="554927" y="2642439"/>
              <a:ext cx="191250" cy="180000"/>
            </a:xfrm>
            <a:prstGeom prst="rect">
              <a:avLst/>
            </a:prstGeom>
          </p:spPr>
        </p:pic>
      </p:grpSp>
      <p:grpSp>
        <p:nvGrpSpPr>
          <p:cNvPr id="2" name="Grup 1"/>
          <p:cNvGrpSpPr/>
          <p:nvPr/>
        </p:nvGrpSpPr>
        <p:grpSpPr>
          <a:xfrm>
            <a:off x="554927" y="4144690"/>
            <a:ext cx="6546618" cy="400110"/>
            <a:chOff x="554927" y="4144690"/>
            <a:chExt cx="6546618" cy="400110"/>
          </a:xfrm>
        </p:grpSpPr>
        <p:sp>
          <p:nvSpPr>
            <p:cNvPr id="33" name="Dikdörtgen 32"/>
            <p:cNvSpPr/>
            <p:nvPr/>
          </p:nvSpPr>
          <p:spPr>
            <a:xfrm>
              <a:off x="742247" y="4144690"/>
              <a:ext cx="6359298" cy="400110"/>
            </a:xfrm>
            <a:prstGeom prst="rect">
              <a:avLst/>
            </a:prstGeom>
          </p:spPr>
          <p:txBody>
            <a:bodyPr wrap="square">
              <a:spAutoFit/>
            </a:bodyPr>
            <a:lstStyle/>
            <a:p>
              <a:r>
                <a:rPr lang="tr-TR" sz="2000" dirty="0">
                  <a:solidFill>
                    <a:srgbClr val="575757"/>
                  </a:solidFill>
                </a:rPr>
                <a:t>Uyku düzeninizi korumaya özen gösterin.</a:t>
              </a:r>
            </a:p>
          </p:txBody>
        </p:sp>
        <p:pic>
          <p:nvPicPr>
            <p:cNvPr id="17" name="Resim 16"/>
            <p:cNvPicPr>
              <a:picLocks noChangeAspect="1"/>
            </p:cNvPicPr>
            <p:nvPr/>
          </p:nvPicPr>
          <p:blipFill>
            <a:blip r:embed="rId4"/>
            <a:stretch>
              <a:fillRect/>
            </a:stretch>
          </p:blipFill>
          <p:spPr>
            <a:xfrm>
              <a:off x="554927" y="4236027"/>
              <a:ext cx="191250" cy="180000"/>
            </a:xfrm>
            <a:prstGeom prst="rect">
              <a:avLst/>
            </a:prstGeom>
          </p:spPr>
        </p:pic>
      </p:grpSp>
    </p:spTree>
    <p:extLst>
      <p:ext uri="{BB962C8B-B14F-4D97-AF65-F5344CB8AC3E}">
        <p14:creationId xmlns:p14="http://schemas.microsoft.com/office/powerpoint/2010/main" val="1043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09448" cy="830997"/>
          </a:xfrm>
          <a:prstGeom prst="rect">
            <a:avLst/>
          </a:prstGeom>
          <a:noFill/>
        </p:spPr>
        <p:txBody>
          <a:bodyPr wrap="square" rtlCol="0">
            <a:spAutoFit/>
          </a:bodyPr>
          <a:lstStyle/>
          <a:p>
            <a:r>
              <a:rPr lang="tr-TR" sz="4800" b="1" dirty="0"/>
              <a:t>Cep </a:t>
            </a:r>
            <a:r>
              <a:rPr lang="tr-TR" sz="4800" b="1" dirty="0" smtClean="0"/>
              <a:t>Telefonu </a:t>
            </a:r>
            <a:r>
              <a:rPr lang="tr-TR" sz="4800" b="1" dirty="0"/>
              <a:t>B</a:t>
            </a:r>
            <a:r>
              <a:rPr lang="tr-TR" sz="4800" b="1" dirty="0" smtClean="0"/>
              <a:t>ağımlılığıyla </a:t>
            </a:r>
            <a:r>
              <a:rPr lang="tr-TR" sz="4800" b="1" dirty="0"/>
              <a:t>B</a:t>
            </a:r>
            <a:r>
              <a:rPr lang="tr-TR" sz="4800" b="1" dirty="0" smtClean="0"/>
              <a:t>aş </a:t>
            </a:r>
            <a:r>
              <a:rPr lang="tr-TR" sz="4800" b="1" dirty="0"/>
              <a:t>E</a:t>
            </a:r>
            <a:r>
              <a:rPr lang="tr-TR" sz="4800" b="1" dirty="0" smtClean="0"/>
              <a:t>tmek </a:t>
            </a:r>
            <a:r>
              <a:rPr lang="tr-TR" sz="4800" b="1" dirty="0"/>
              <a:t>İ</a:t>
            </a:r>
            <a:r>
              <a:rPr lang="tr-TR" sz="4800" b="1" dirty="0" smtClean="0"/>
              <a:t>çin</a:t>
            </a:r>
            <a:endParaRPr lang="tr-TR" sz="4800" b="1" dirty="0"/>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3101" y="3917139"/>
            <a:ext cx="6849217" cy="707886"/>
            <a:chOff x="554927" y="2540145"/>
            <a:chExt cx="6849217" cy="707886"/>
          </a:xfrm>
        </p:grpSpPr>
        <p:sp>
          <p:nvSpPr>
            <p:cNvPr id="30" name="Metin kutusu 29"/>
            <p:cNvSpPr txBox="1"/>
            <p:nvPr/>
          </p:nvSpPr>
          <p:spPr>
            <a:xfrm>
              <a:off x="744351" y="2540145"/>
              <a:ext cx="6659793" cy="707886"/>
            </a:xfrm>
            <a:prstGeom prst="rect">
              <a:avLst/>
            </a:prstGeom>
            <a:noFill/>
          </p:spPr>
          <p:txBody>
            <a:bodyPr wrap="square" rtlCol="0">
              <a:spAutoFit/>
            </a:bodyPr>
            <a:lstStyle/>
            <a:p>
              <a:r>
                <a:rPr lang="tr-TR" sz="2000" dirty="0">
                  <a:solidFill>
                    <a:srgbClr val="575757"/>
                  </a:solidFill>
                </a:rPr>
                <a:t>Yemek yerken, arkadaşlarınızla gezerken, </a:t>
              </a:r>
            </a:p>
            <a:p>
              <a:r>
                <a:rPr lang="tr-TR" sz="2000" dirty="0">
                  <a:solidFill>
                    <a:srgbClr val="575757"/>
                  </a:solidFill>
                </a:rPr>
                <a:t>ders çalışırken, cep telefonlarınızı kullanmayın.</a:t>
              </a:r>
            </a:p>
          </p:txBody>
        </p:sp>
        <p:pic>
          <p:nvPicPr>
            <p:cNvPr id="14" name="Resim 13"/>
            <p:cNvPicPr>
              <a:picLocks noChangeAspect="1"/>
            </p:cNvPicPr>
            <p:nvPr/>
          </p:nvPicPr>
          <p:blipFill>
            <a:blip r:embed="rId4"/>
            <a:stretch>
              <a:fillRect/>
            </a:stretch>
          </p:blipFill>
          <p:spPr>
            <a:xfrm>
              <a:off x="554927" y="2642439"/>
              <a:ext cx="191250" cy="180000"/>
            </a:xfrm>
            <a:prstGeom prst="rect">
              <a:avLst/>
            </a:prstGeom>
          </p:spPr>
        </p:pic>
      </p:grpSp>
      <p:grpSp>
        <p:nvGrpSpPr>
          <p:cNvPr id="16" name="Grup 15"/>
          <p:cNvGrpSpPr/>
          <p:nvPr/>
        </p:nvGrpSpPr>
        <p:grpSpPr>
          <a:xfrm>
            <a:off x="553101" y="2787077"/>
            <a:ext cx="6851043" cy="1015663"/>
            <a:chOff x="554927" y="2540145"/>
            <a:chExt cx="6851043" cy="1015663"/>
          </a:xfrm>
        </p:grpSpPr>
        <p:sp>
          <p:nvSpPr>
            <p:cNvPr id="17" name="Metin kutusu 16"/>
            <p:cNvSpPr txBox="1"/>
            <p:nvPr/>
          </p:nvSpPr>
          <p:spPr>
            <a:xfrm>
              <a:off x="746177" y="2540145"/>
              <a:ext cx="6659793" cy="1015663"/>
            </a:xfrm>
            <a:prstGeom prst="rect">
              <a:avLst/>
            </a:prstGeom>
            <a:noFill/>
          </p:spPr>
          <p:txBody>
            <a:bodyPr wrap="square" rtlCol="0">
              <a:spAutoFit/>
            </a:bodyPr>
            <a:lstStyle/>
            <a:p>
              <a:r>
                <a:rPr lang="tr-TR" sz="2000" dirty="0">
                  <a:solidFill>
                    <a:srgbClr val="575757"/>
                  </a:solidFill>
                </a:rPr>
                <a:t>Bir kişiyle yüz yüze iletişimdeyken cep telefonunuzu </a:t>
              </a:r>
            </a:p>
            <a:p>
              <a:r>
                <a:rPr lang="tr-TR" sz="2000" dirty="0">
                  <a:solidFill>
                    <a:srgbClr val="575757"/>
                  </a:solidFill>
                </a:rPr>
                <a:t>uzak bir yere koyma veya kapatma konusunda </a:t>
              </a:r>
            </a:p>
            <a:p>
              <a:r>
                <a:rPr lang="tr-TR" sz="2000" dirty="0">
                  <a:solidFill>
                    <a:srgbClr val="575757"/>
                  </a:solidFill>
                </a:rPr>
                <a:t>kendinizle anlaşın.</a:t>
              </a:r>
            </a:p>
          </p:txBody>
        </p:sp>
        <p:pic>
          <p:nvPicPr>
            <p:cNvPr id="18" name="Resim 17"/>
            <p:cNvPicPr>
              <a:picLocks noChangeAspect="1"/>
            </p:cNvPicPr>
            <p:nvPr/>
          </p:nvPicPr>
          <p:blipFill>
            <a:blip r:embed="rId4"/>
            <a:stretch>
              <a:fillRect/>
            </a:stretch>
          </p:blipFill>
          <p:spPr>
            <a:xfrm>
              <a:off x="554927" y="2642439"/>
              <a:ext cx="191250" cy="180000"/>
            </a:xfrm>
            <a:prstGeom prst="rect">
              <a:avLst/>
            </a:prstGeom>
          </p:spPr>
        </p:pic>
      </p:grpSp>
      <p:grpSp>
        <p:nvGrpSpPr>
          <p:cNvPr id="19" name="Grup 18"/>
          <p:cNvGrpSpPr/>
          <p:nvPr/>
        </p:nvGrpSpPr>
        <p:grpSpPr>
          <a:xfrm>
            <a:off x="553101" y="1825342"/>
            <a:ext cx="6851043" cy="707886"/>
            <a:chOff x="554927" y="2540145"/>
            <a:chExt cx="6851043" cy="707886"/>
          </a:xfrm>
        </p:grpSpPr>
        <p:sp>
          <p:nvSpPr>
            <p:cNvPr id="20" name="Metin kutusu 19"/>
            <p:cNvSpPr txBox="1"/>
            <p:nvPr/>
          </p:nvSpPr>
          <p:spPr>
            <a:xfrm>
              <a:off x="746177" y="2540145"/>
              <a:ext cx="6659793" cy="707886"/>
            </a:xfrm>
            <a:prstGeom prst="rect">
              <a:avLst/>
            </a:prstGeom>
            <a:noFill/>
          </p:spPr>
          <p:txBody>
            <a:bodyPr wrap="square" rtlCol="0">
              <a:spAutoFit/>
            </a:bodyPr>
            <a:lstStyle/>
            <a:p>
              <a:r>
                <a:rPr lang="tr-TR" sz="2000" dirty="0">
                  <a:solidFill>
                    <a:srgbClr val="575757"/>
                  </a:solidFill>
                </a:rPr>
                <a:t>Öncellikle cep telefonuyla yapmakta olduğunuz en önemsiz aktiviteye karar verin ve onu azaltmaya başlayın.</a:t>
              </a:r>
            </a:p>
          </p:txBody>
        </p:sp>
        <p:pic>
          <p:nvPicPr>
            <p:cNvPr id="21" name="Resim 20"/>
            <p:cNvPicPr>
              <a:picLocks noChangeAspect="1"/>
            </p:cNvPicPr>
            <p:nvPr/>
          </p:nvPicPr>
          <p:blipFill>
            <a:blip r:embed="rId4"/>
            <a:stretch>
              <a:fillRect/>
            </a:stretch>
          </p:blipFill>
          <p:spPr>
            <a:xfrm>
              <a:off x="554927" y="2642439"/>
              <a:ext cx="191250" cy="180000"/>
            </a:xfrm>
            <a:prstGeom prst="rect">
              <a:avLst/>
            </a:prstGeom>
          </p:spPr>
        </p:pic>
      </p:grpSp>
    </p:spTree>
    <p:extLst>
      <p:ext uri="{BB962C8B-B14F-4D97-AF65-F5344CB8AC3E}">
        <p14:creationId xmlns:p14="http://schemas.microsoft.com/office/powerpoint/2010/main" val="21990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1754326"/>
          </a:xfrm>
          <a:prstGeom prst="rect">
            <a:avLst/>
          </a:prstGeom>
          <a:noFill/>
        </p:spPr>
        <p:txBody>
          <a:bodyPr wrap="square" rtlCol="0">
            <a:spAutoFit/>
          </a:bodyPr>
          <a:lstStyle/>
          <a:p>
            <a:r>
              <a:rPr lang="tr-TR" sz="5400" b="1" dirty="0"/>
              <a:t>Teknoloji </a:t>
            </a:r>
            <a:r>
              <a:rPr lang="tr-TR" sz="5400" b="1" dirty="0" smtClean="0"/>
              <a:t>Kullanımını</a:t>
            </a:r>
            <a:endParaRPr lang="tr-TR" sz="5400" b="1" dirty="0"/>
          </a:p>
          <a:p>
            <a:r>
              <a:rPr lang="tr-TR" sz="5400" b="1" dirty="0"/>
              <a:t>N</a:t>
            </a:r>
            <a:r>
              <a:rPr lang="tr-TR" sz="5400" b="1" dirty="0" smtClean="0"/>
              <a:t>asıl </a:t>
            </a:r>
            <a:r>
              <a:rPr lang="tr-TR" sz="5400" b="1" dirty="0"/>
              <a:t>Z</a:t>
            </a:r>
            <a:r>
              <a:rPr lang="tr-TR" sz="5400" b="1" dirty="0" smtClean="0"/>
              <a:t>ararlı </a:t>
            </a:r>
            <a:r>
              <a:rPr lang="tr-TR" sz="5400" b="1" dirty="0"/>
              <a:t>H</a:t>
            </a:r>
            <a:r>
              <a:rPr lang="tr-TR" sz="5400" b="1" dirty="0" smtClean="0"/>
              <a:t>ale </a:t>
            </a:r>
            <a:r>
              <a:rPr lang="tr-TR" sz="5400" b="1" dirty="0"/>
              <a:t>G</a:t>
            </a:r>
            <a:r>
              <a:rPr lang="tr-TR" sz="5400" b="1" dirty="0" smtClean="0"/>
              <a:t>etiriyoruz</a:t>
            </a:r>
            <a:r>
              <a:rPr lang="tr-TR" sz="5400" b="1" dirty="0"/>
              <a:t>?</a:t>
            </a:r>
          </a:p>
        </p:txBody>
      </p:sp>
      <p:grpSp>
        <p:nvGrpSpPr>
          <p:cNvPr id="32" name="Grup 31"/>
          <p:cNvGrpSpPr/>
          <p:nvPr/>
        </p:nvGrpSpPr>
        <p:grpSpPr>
          <a:xfrm>
            <a:off x="554927" y="2369834"/>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Teknolojiyi denetimsiz, sınırsız ve amaçsızca kullanarak,</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832"/>
            <a:ext cx="8287068" cy="646331"/>
            <a:chOff x="554927" y="2447025"/>
            <a:chExt cx="8287068" cy="646331"/>
          </a:xfrm>
        </p:grpSpPr>
        <p:sp>
          <p:nvSpPr>
            <p:cNvPr id="41" name="Dikdörtgen 40"/>
            <p:cNvSpPr/>
            <p:nvPr/>
          </p:nvSpPr>
          <p:spPr>
            <a:xfrm>
              <a:off x="746176" y="2447025"/>
              <a:ext cx="8095819" cy="646331"/>
            </a:xfrm>
            <a:prstGeom prst="rect">
              <a:avLst/>
            </a:prstGeom>
          </p:spPr>
          <p:txBody>
            <a:bodyPr wrap="square">
              <a:spAutoFit/>
            </a:bodyPr>
            <a:lstStyle/>
            <a:p>
              <a:r>
                <a:rPr lang="tr-TR" dirty="0">
                  <a:solidFill>
                    <a:srgbClr val="575757"/>
                  </a:solidFill>
                </a:rPr>
                <a:t>Teknolojiyi, uygun olmayan içeriklere muhatap olacak şekilde ve</a:t>
              </a:r>
            </a:p>
            <a:p>
              <a:r>
                <a:rPr lang="tr-TR" dirty="0">
                  <a:solidFill>
                    <a:srgbClr val="575757"/>
                  </a:solidFill>
                </a:rPr>
                <a:t>uzun süreli kullanarak,</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481114"/>
            <a:ext cx="8144456" cy="646331"/>
            <a:chOff x="554927" y="2447025"/>
            <a:chExt cx="8144456" cy="646331"/>
          </a:xfrm>
        </p:grpSpPr>
        <p:sp>
          <p:nvSpPr>
            <p:cNvPr id="44" name="Dikdörtgen 43"/>
            <p:cNvSpPr/>
            <p:nvPr/>
          </p:nvSpPr>
          <p:spPr>
            <a:xfrm>
              <a:off x="746176" y="2447025"/>
              <a:ext cx="7953207" cy="646331"/>
            </a:xfrm>
            <a:prstGeom prst="rect">
              <a:avLst/>
            </a:prstGeom>
          </p:spPr>
          <p:txBody>
            <a:bodyPr wrap="square">
              <a:spAutoFit/>
            </a:bodyPr>
            <a:lstStyle/>
            <a:p>
              <a:r>
                <a:rPr lang="tr-TR" dirty="0">
                  <a:solidFill>
                    <a:srgbClr val="575757"/>
                  </a:solidFill>
                </a:rPr>
                <a:t>Teknolojiyi, gündelik yaşamı ve sorumlulukları aksatacak</a:t>
              </a:r>
            </a:p>
            <a:p>
              <a:r>
                <a:rPr lang="tr-TR" dirty="0">
                  <a:solidFill>
                    <a:srgbClr val="575757"/>
                  </a:solidFill>
                </a:rPr>
                <a:t>şekilde kullanarak,</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4152166"/>
            <a:ext cx="6844162" cy="923330"/>
            <a:chOff x="554927" y="2447025"/>
            <a:chExt cx="6844162" cy="923330"/>
          </a:xfrm>
        </p:grpSpPr>
        <p:sp>
          <p:nvSpPr>
            <p:cNvPr id="47" name="Dikdörtgen 46"/>
            <p:cNvSpPr/>
            <p:nvPr/>
          </p:nvSpPr>
          <p:spPr>
            <a:xfrm>
              <a:off x="746176" y="2447025"/>
              <a:ext cx="6652913" cy="923330"/>
            </a:xfrm>
            <a:prstGeom prst="rect">
              <a:avLst/>
            </a:prstGeom>
          </p:spPr>
          <p:txBody>
            <a:bodyPr wrap="square">
              <a:spAutoFit/>
            </a:bodyPr>
            <a:lstStyle/>
            <a:p>
              <a:r>
                <a:rPr lang="tr-TR" dirty="0">
                  <a:solidFill>
                    <a:srgbClr val="575757"/>
                  </a:solidFill>
                </a:rPr>
                <a:t>Teknolojiyi; fiziksel, sosyal, psikolojik ve zihinsel gelişimi olumsuz </a:t>
              </a:r>
            </a:p>
            <a:p>
              <a:r>
                <a:rPr lang="tr-TR" dirty="0">
                  <a:solidFill>
                    <a:srgbClr val="575757"/>
                  </a:solidFill>
                </a:rPr>
                <a:t>etkileyecek şekilde kullanarak teknoloji kullanımını </a:t>
              </a:r>
            </a:p>
            <a:p>
              <a:r>
                <a:rPr lang="tr-TR" dirty="0">
                  <a:solidFill>
                    <a:srgbClr val="575757"/>
                  </a:solidFill>
                </a:rPr>
                <a:t>kendimiz için zararlı hale getiririz.</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pic>
        <p:nvPicPr>
          <p:cNvPr id="2" name="Resim 1"/>
          <p:cNvPicPr>
            <a:picLocks noChangeAspect="1"/>
          </p:cNvPicPr>
          <p:nvPr/>
        </p:nvPicPr>
        <p:blipFill>
          <a:blip r:embed="rId4"/>
          <a:stretch>
            <a:fillRect/>
          </a:stretch>
        </p:blipFill>
        <p:spPr>
          <a:xfrm>
            <a:off x="8295918" y="2739166"/>
            <a:ext cx="2321301" cy="3073723"/>
          </a:xfrm>
          <a:prstGeom prst="rect">
            <a:avLst/>
          </a:prstGeom>
        </p:spPr>
      </p:pic>
      <p:sp>
        <p:nvSpPr>
          <p:cNvPr id="3" name="Dikdörtgen 2"/>
          <p:cNvSpPr/>
          <p:nvPr/>
        </p:nvSpPr>
        <p:spPr>
          <a:xfrm>
            <a:off x="8606976" y="3059668"/>
            <a:ext cx="1699183" cy="1938992"/>
          </a:xfrm>
          <a:prstGeom prst="rect">
            <a:avLst/>
          </a:prstGeom>
        </p:spPr>
        <p:txBody>
          <a:bodyPr wrap="none">
            <a:spAutoFit/>
          </a:bodyPr>
          <a:lstStyle/>
          <a:p>
            <a:pPr algn="ctr"/>
            <a:r>
              <a:rPr lang="tr-TR" sz="2400" b="1" dirty="0">
                <a:solidFill>
                  <a:srgbClr val="575757"/>
                </a:solidFill>
              </a:rPr>
              <a:t>SONUÇ : </a:t>
            </a:r>
          </a:p>
          <a:p>
            <a:pPr algn="ctr"/>
            <a:endParaRPr lang="tr-TR" sz="2400" b="1" dirty="0">
              <a:solidFill>
                <a:srgbClr val="575757"/>
              </a:solidFill>
            </a:endParaRPr>
          </a:p>
          <a:p>
            <a:pPr algn="ctr"/>
            <a:r>
              <a:rPr lang="tr-TR" sz="2400" dirty="0">
                <a:solidFill>
                  <a:srgbClr val="575757"/>
                </a:solidFill>
              </a:rPr>
              <a:t>Sosyal fobi</a:t>
            </a:r>
          </a:p>
          <a:p>
            <a:pPr algn="ctr"/>
            <a:r>
              <a:rPr lang="tr-TR" sz="2400" dirty="0">
                <a:solidFill>
                  <a:srgbClr val="575757"/>
                </a:solidFill>
              </a:rPr>
              <a:t>Huzursuzluk</a:t>
            </a:r>
          </a:p>
          <a:p>
            <a:pPr algn="ctr"/>
            <a:r>
              <a:rPr lang="tr-TR" sz="2400" dirty="0">
                <a:solidFill>
                  <a:srgbClr val="575757"/>
                </a:solidFill>
              </a:rPr>
              <a:t>Mutsuzluk</a:t>
            </a:r>
          </a:p>
        </p:txBody>
      </p:sp>
    </p:spTree>
    <p:extLst>
      <p:ext uri="{BB962C8B-B14F-4D97-AF65-F5344CB8AC3E}">
        <p14:creationId xmlns:p14="http://schemas.microsoft.com/office/powerpoint/2010/main" val="4754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21"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heel(1)">
                                      <p:cBhvr>
                                        <p:cTn id="32" dur="1000"/>
                                        <p:tgtEl>
                                          <p:spTgt spid="2"/>
                                        </p:tgtEl>
                                      </p:cBhvr>
                                    </p:animEffect>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31706" cy="1015663"/>
          </a:xfrm>
          <a:prstGeom prst="rect">
            <a:avLst/>
          </a:prstGeom>
          <a:noFill/>
        </p:spPr>
        <p:txBody>
          <a:bodyPr wrap="none" rtlCol="0">
            <a:spAutoFit/>
          </a:bodyPr>
          <a:lstStyle/>
          <a:p>
            <a:r>
              <a:rPr lang="tr-TR" sz="6000" b="1" dirty="0"/>
              <a:t>Bağımlılık </a:t>
            </a:r>
            <a:r>
              <a:rPr lang="tr-TR" sz="6000" b="1" dirty="0" smtClean="0"/>
              <a:t>Gelişebilir</a:t>
            </a:r>
            <a:r>
              <a:rPr lang="tr-TR" sz="6000" b="1" dirty="0"/>
              <a:t>!</a:t>
            </a:r>
          </a:p>
        </p:txBody>
      </p:sp>
      <p:grpSp>
        <p:nvGrpSpPr>
          <p:cNvPr id="3" name="Grup 2"/>
          <p:cNvGrpSpPr/>
          <p:nvPr/>
        </p:nvGrpSpPr>
        <p:grpSpPr>
          <a:xfrm>
            <a:off x="588550" y="1902046"/>
            <a:ext cx="7367363" cy="707886"/>
            <a:chOff x="588550" y="1902046"/>
            <a:chExt cx="7367363" cy="707886"/>
          </a:xfrm>
        </p:grpSpPr>
        <p:sp>
          <p:nvSpPr>
            <p:cNvPr id="10" name="Dikdörtgen 9"/>
            <p:cNvSpPr/>
            <p:nvPr/>
          </p:nvSpPr>
          <p:spPr>
            <a:xfrm>
              <a:off x="1150596" y="1902046"/>
              <a:ext cx="6805317" cy="707886"/>
            </a:xfrm>
            <a:prstGeom prst="rect">
              <a:avLst/>
            </a:prstGeom>
          </p:spPr>
          <p:txBody>
            <a:bodyPr wrap="square">
              <a:spAutoFit/>
            </a:bodyPr>
            <a:lstStyle/>
            <a:p>
              <a:r>
                <a:rPr lang="tr-TR" sz="2000" dirty="0">
                  <a:solidFill>
                    <a:srgbClr val="575757"/>
                  </a:solidFill>
                </a:rPr>
                <a:t>Çocuk/genç dış dünyadan kopup bilgisayar  ve internet </a:t>
              </a:r>
            </a:p>
            <a:p>
              <a:r>
                <a:rPr lang="tr-TR" sz="2000" dirty="0">
                  <a:solidFill>
                    <a:srgbClr val="575757"/>
                  </a:solidFill>
                </a:rPr>
                <a:t>için diğer </a:t>
              </a:r>
              <a:r>
                <a:rPr lang="tr-TR" sz="2000" b="1" dirty="0">
                  <a:solidFill>
                    <a:srgbClr val="E61F4F"/>
                  </a:solidFill>
                </a:rPr>
                <a:t>sorumluluklarını ihmal edebilir.</a:t>
              </a:r>
            </a:p>
          </p:txBody>
        </p:sp>
        <p:pic>
          <p:nvPicPr>
            <p:cNvPr id="2" name="Resim 1"/>
            <p:cNvPicPr>
              <a:picLocks noChangeAspect="1"/>
            </p:cNvPicPr>
            <p:nvPr/>
          </p:nvPicPr>
          <p:blipFill>
            <a:blip r:embed="rId3"/>
            <a:stretch>
              <a:fillRect/>
            </a:stretch>
          </p:blipFill>
          <p:spPr>
            <a:xfrm>
              <a:off x="588550" y="1974965"/>
              <a:ext cx="562047" cy="562047"/>
            </a:xfrm>
            <a:prstGeom prst="rect">
              <a:avLst/>
            </a:prstGeom>
          </p:spPr>
        </p:pic>
      </p:grpSp>
      <p:grpSp>
        <p:nvGrpSpPr>
          <p:cNvPr id="6" name="Grup 5"/>
          <p:cNvGrpSpPr/>
          <p:nvPr/>
        </p:nvGrpSpPr>
        <p:grpSpPr>
          <a:xfrm>
            <a:off x="588550" y="2842349"/>
            <a:ext cx="7367363" cy="707886"/>
            <a:chOff x="588550" y="2842349"/>
            <a:chExt cx="7367363" cy="707886"/>
          </a:xfrm>
        </p:grpSpPr>
        <p:pic>
          <p:nvPicPr>
            <p:cNvPr id="18" name="Resim 17"/>
            <p:cNvPicPr>
              <a:picLocks noChangeAspect="1"/>
            </p:cNvPicPr>
            <p:nvPr/>
          </p:nvPicPr>
          <p:blipFill>
            <a:blip r:embed="rId3"/>
            <a:stretch>
              <a:fillRect/>
            </a:stretch>
          </p:blipFill>
          <p:spPr>
            <a:xfrm>
              <a:off x="588550" y="2915268"/>
              <a:ext cx="562047" cy="562047"/>
            </a:xfrm>
            <a:prstGeom prst="rect">
              <a:avLst/>
            </a:prstGeom>
          </p:spPr>
        </p:pic>
        <p:sp>
          <p:nvSpPr>
            <p:cNvPr id="20" name="Dikdörtgen 19"/>
            <p:cNvSpPr/>
            <p:nvPr/>
          </p:nvSpPr>
          <p:spPr>
            <a:xfrm>
              <a:off x="1150596" y="2842349"/>
              <a:ext cx="6805317" cy="707886"/>
            </a:xfrm>
            <a:prstGeom prst="rect">
              <a:avLst/>
            </a:prstGeom>
          </p:spPr>
          <p:txBody>
            <a:bodyPr wrap="square">
              <a:spAutoFit/>
            </a:bodyPr>
            <a:lstStyle/>
            <a:p>
              <a:r>
                <a:rPr lang="tr-TR" sz="2000" dirty="0">
                  <a:solidFill>
                    <a:srgbClr val="575757"/>
                  </a:solidFill>
                </a:rPr>
                <a:t>Dışarıda ya da okulda arkadaşlarıyla etkileşim içinde </a:t>
              </a:r>
            </a:p>
            <a:p>
              <a:r>
                <a:rPr lang="tr-TR" sz="2000" dirty="0">
                  <a:solidFill>
                    <a:srgbClr val="575757"/>
                  </a:solidFill>
                </a:rPr>
                <a:t>olmak yerine </a:t>
              </a:r>
              <a:r>
                <a:rPr lang="tr-TR" sz="2000" b="1" dirty="0">
                  <a:solidFill>
                    <a:srgbClr val="E61F4F"/>
                  </a:solidFill>
                </a:rPr>
                <a:t>eve kapanabilir.</a:t>
              </a:r>
            </a:p>
          </p:txBody>
        </p:sp>
      </p:grpSp>
      <p:grpSp>
        <p:nvGrpSpPr>
          <p:cNvPr id="7" name="Grup 6"/>
          <p:cNvGrpSpPr/>
          <p:nvPr/>
        </p:nvGrpSpPr>
        <p:grpSpPr>
          <a:xfrm>
            <a:off x="588549" y="3782651"/>
            <a:ext cx="7367363" cy="707886"/>
            <a:chOff x="588549" y="3782651"/>
            <a:chExt cx="7367363" cy="707886"/>
          </a:xfrm>
        </p:grpSpPr>
        <p:pic>
          <p:nvPicPr>
            <p:cNvPr id="19" name="Resim 18"/>
            <p:cNvPicPr>
              <a:picLocks noChangeAspect="1"/>
            </p:cNvPicPr>
            <p:nvPr/>
          </p:nvPicPr>
          <p:blipFill>
            <a:blip r:embed="rId3"/>
            <a:stretch>
              <a:fillRect/>
            </a:stretch>
          </p:blipFill>
          <p:spPr>
            <a:xfrm>
              <a:off x="588549" y="3855571"/>
              <a:ext cx="562047" cy="562047"/>
            </a:xfrm>
            <a:prstGeom prst="rect">
              <a:avLst/>
            </a:prstGeom>
          </p:spPr>
        </p:pic>
        <p:sp>
          <p:nvSpPr>
            <p:cNvPr id="21" name="Dikdörtgen 20"/>
            <p:cNvSpPr/>
            <p:nvPr/>
          </p:nvSpPr>
          <p:spPr>
            <a:xfrm>
              <a:off x="1150595" y="3782651"/>
              <a:ext cx="6805317" cy="707886"/>
            </a:xfrm>
            <a:prstGeom prst="rect">
              <a:avLst/>
            </a:prstGeom>
          </p:spPr>
          <p:txBody>
            <a:bodyPr wrap="square">
              <a:spAutoFit/>
            </a:bodyPr>
            <a:lstStyle/>
            <a:p>
              <a:r>
                <a:rPr lang="tr-TR" sz="2000" dirty="0">
                  <a:solidFill>
                    <a:srgbClr val="575757"/>
                  </a:solidFill>
                </a:rPr>
                <a:t>Kendi oluşturduğu sanal dünyası içinde</a:t>
              </a:r>
            </a:p>
            <a:p>
              <a:r>
                <a:rPr lang="tr-TR" sz="2000" dirty="0">
                  <a:solidFill>
                    <a:srgbClr val="575757"/>
                  </a:solidFill>
                </a:rPr>
                <a:t>kaybolur ve </a:t>
              </a:r>
              <a:r>
                <a:rPr lang="tr-TR" sz="2000" b="1" dirty="0">
                  <a:solidFill>
                    <a:srgbClr val="E61F4F"/>
                  </a:solidFill>
                </a:rPr>
                <a:t>sosyal yaşamdan kopar.</a:t>
              </a:r>
            </a:p>
          </p:txBody>
        </p:sp>
      </p:grpSp>
    </p:spTree>
    <p:extLst>
      <p:ext uri="{BB962C8B-B14F-4D97-AF65-F5344CB8AC3E}">
        <p14:creationId xmlns:p14="http://schemas.microsoft.com/office/powerpoint/2010/main" val="226293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83787" cy="1015663"/>
          </a:xfrm>
          <a:prstGeom prst="rect">
            <a:avLst/>
          </a:prstGeom>
          <a:noFill/>
        </p:spPr>
        <p:txBody>
          <a:bodyPr wrap="none" rtlCol="0">
            <a:spAutoFit/>
          </a:bodyPr>
          <a:lstStyle/>
          <a:p>
            <a:r>
              <a:rPr lang="tr-TR" sz="6000" b="1" dirty="0"/>
              <a:t>Sağlığımıza </a:t>
            </a:r>
            <a:r>
              <a:rPr lang="tr-TR" sz="6000" b="1" dirty="0" smtClean="0"/>
              <a:t>Zarar </a:t>
            </a:r>
            <a:r>
              <a:rPr lang="tr-TR" sz="6000" b="1" dirty="0"/>
              <a:t>V</a:t>
            </a:r>
            <a:r>
              <a:rPr lang="tr-TR" sz="6000" b="1" dirty="0" smtClean="0"/>
              <a:t>erebilir</a:t>
            </a:r>
            <a:r>
              <a:rPr lang="tr-TR" sz="6000" b="1" dirty="0"/>
              <a:t>!</a:t>
            </a:r>
          </a:p>
        </p:txBody>
      </p:sp>
      <p:pic>
        <p:nvPicPr>
          <p:cNvPr id="8" name="Resim 7"/>
          <p:cNvPicPr>
            <a:picLocks noChangeAspect="1"/>
          </p:cNvPicPr>
          <p:nvPr/>
        </p:nvPicPr>
        <p:blipFill>
          <a:blip r:embed="rId3"/>
          <a:stretch>
            <a:fillRect/>
          </a:stretch>
        </p:blipFill>
        <p:spPr>
          <a:xfrm>
            <a:off x="1833696" y="1800721"/>
            <a:ext cx="3661093" cy="3684363"/>
          </a:xfrm>
          <a:prstGeom prst="rect">
            <a:avLst/>
          </a:prstGeom>
        </p:spPr>
      </p:pic>
      <p:pic>
        <p:nvPicPr>
          <p:cNvPr id="9" name="Resim 8"/>
          <p:cNvPicPr>
            <a:picLocks noChangeAspect="1"/>
          </p:cNvPicPr>
          <p:nvPr/>
        </p:nvPicPr>
        <p:blipFill>
          <a:blip r:embed="rId4"/>
          <a:stretch>
            <a:fillRect/>
          </a:stretch>
        </p:blipFill>
        <p:spPr>
          <a:xfrm>
            <a:off x="6195886" y="1802452"/>
            <a:ext cx="3862516" cy="3529006"/>
          </a:xfrm>
          <a:prstGeom prst="rect">
            <a:avLst/>
          </a:prstGeom>
        </p:spPr>
      </p:pic>
    </p:spTree>
    <p:extLst>
      <p:ext uri="{BB962C8B-B14F-4D97-AF65-F5344CB8AC3E}">
        <p14:creationId xmlns:p14="http://schemas.microsoft.com/office/powerpoint/2010/main" val="972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a:t>
            </a:r>
            <a:r>
              <a:rPr lang="tr-TR" sz="6000" b="1" dirty="0" smtClean="0"/>
              <a:t>Zararları </a:t>
            </a:r>
            <a:r>
              <a:rPr lang="tr-TR" sz="6000" b="1" dirty="0"/>
              <a:t>Y</a:t>
            </a:r>
            <a:r>
              <a:rPr lang="tr-TR" sz="6000" b="1" dirty="0" smtClean="0"/>
              <a:t>ok </a:t>
            </a:r>
            <a:r>
              <a:rPr lang="tr-TR" sz="6000" b="1" dirty="0"/>
              <a:t>mu?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626295"/>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821974"/>
            <a:ext cx="5638838" cy="707886"/>
            <a:chOff x="554927" y="1881526"/>
            <a:chExt cx="5638838" cy="707886"/>
          </a:xfrm>
        </p:grpSpPr>
        <p:sp>
          <p:nvSpPr>
            <p:cNvPr id="31" name="Metin kutusu 30"/>
            <p:cNvSpPr txBox="1"/>
            <p:nvPr/>
          </p:nvSpPr>
          <p:spPr>
            <a:xfrm>
              <a:off x="746176" y="1881526"/>
              <a:ext cx="5447589" cy="707886"/>
            </a:xfrm>
            <a:prstGeom prst="rect">
              <a:avLst/>
            </a:prstGeom>
            <a:noFill/>
          </p:spPr>
          <p:txBody>
            <a:bodyPr wrap="square" rtlCol="0">
              <a:spAutoFit/>
            </a:bodyPr>
            <a:lstStyle/>
            <a:p>
              <a:r>
                <a:rPr lang="tr-TR" sz="2000" dirty="0">
                  <a:solidFill>
                    <a:srgbClr val="575757"/>
                  </a:solidFill>
                </a:rPr>
                <a:t>Sosyal gelişimde önemli ölçüde gerileme, çevreyle arasındaki ilişkinin zayıflaması ya da kopması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37513"/>
            <a:ext cx="4332320" cy="400110"/>
            <a:chOff x="554927" y="1881525"/>
            <a:chExt cx="4332320" cy="400110"/>
          </a:xfrm>
        </p:grpSpPr>
        <p:sp>
          <p:nvSpPr>
            <p:cNvPr id="34" name="Metin kutusu 33"/>
            <p:cNvSpPr txBox="1"/>
            <p:nvPr/>
          </p:nvSpPr>
          <p:spPr>
            <a:xfrm>
              <a:off x="746177" y="1881525"/>
              <a:ext cx="4141070" cy="400110"/>
            </a:xfrm>
            <a:prstGeom prst="rect">
              <a:avLst/>
            </a:prstGeom>
            <a:noFill/>
          </p:spPr>
          <p:txBody>
            <a:bodyPr wrap="none" rtlCol="0">
              <a:spAutoFit/>
            </a:bodyPr>
            <a:lstStyle/>
            <a:p>
              <a:r>
                <a:rPr lang="tr-TR" sz="2000" dirty="0">
                  <a:solidFill>
                    <a:srgbClr val="575757"/>
                  </a:solidFill>
                </a:rPr>
                <a:t>Sürekli uykusuz ve yorgun görünmeler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1995022"/>
            <a:ext cx="4178688" cy="400110"/>
            <a:chOff x="554927" y="1881525"/>
            <a:chExt cx="4178688" cy="400110"/>
          </a:xfrm>
        </p:grpSpPr>
        <p:sp>
          <p:nvSpPr>
            <p:cNvPr id="37" name="Metin kutusu 36"/>
            <p:cNvSpPr txBox="1"/>
            <p:nvPr/>
          </p:nvSpPr>
          <p:spPr>
            <a:xfrm>
              <a:off x="746177" y="1881525"/>
              <a:ext cx="3987438" cy="400110"/>
            </a:xfrm>
            <a:prstGeom prst="rect">
              <a:avLst/>
            </a:prstGeom>
            <a:noFill/>
          </p:spPr>
          <p:txBody>
            <a:bodyPr wrap="none" rtlCol="0">
              <a:spAutoFit/>
            </a:bodyPr>
            <a:lstStyle/>
            <a:p>
              <a:r>
                <a:rPr lang="tr-TR" sz="2000" dirty="0">
                  <a:solidFill>
                    <a:srgbClr val="575757"/>
                  </a:solidFill>
                </a:rPr>
                <a:t>İçe dönüklük (çekinme-kaçınma hâli)</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Rectangle 13">
            <a:extLst>
              <a:ext uri="{FF2B5EF4-FFF2-40B4-BE49-F238E27FC236}">
                <a16:creationId xmlns:a16="http://schemas.microsoft.com/office/drawing/2014/main" id="{91EB74A9-6A95-8D48-A3B3-7D1A0F766C6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0" name="Metin kutusu 39">
            <a:extLst>
              <a:ext uri="{FF2B5EF4-FFF2-40B4-BE49-F238E27FC236}">
                <a16:creationId xmlns:a16="http://schemas.microsoft.com/office/drawing/2014/main" id="{F3BFBAE2-A08D-FD44-9BE8-D7190D361409}"/>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a:t>
            </a:r>
            <a:r>
              <a:rPr lang="tr-TR" sz="6000" b="1" dirty="0" smtClean="0"/>
              <a:t>Zararları </a:t>
            </a:r>
            <a:r>
              <a:rPr lang="tr-TR" sz="6000" b="1" dirty="0"/>
              <a:t>Y</a:t>
            </a:r>
            <a:r>
              <a:rPr lang="tr-TR" sz="6000" b="1" dirty="0" smtClean="0"/>
              <a:t>ok </a:t>
            </a:r>
            <a:r>
              <a:rPr lang="tr-TR" sz="6000" b="1" dirty="0"/>
              <a:t>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76773" y="1881525"/>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İnternetteki arkadaşlıkları fiziksel </a:t>
              </a:r>
            </a:p>
            <a:p>
              <a:r>
                <a:rPr lang="tr-TR" sz="2000" dirty="0">
                  <a:solidFill>
                    <a:srgbClr val="575757"/>
                  </a:solidFill>
                </a:rPr>
                <a:t>arkadaşlıklara tercih etme</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76773" y="3481826"/>
            <a:ext cx="4742434" cy="707886"/>
            <a:chOff x="554927" y="1881525"/>
            <a:chExt cx="4742434" cy="707886"/>
          </a:xfrm>
        </p:grpSpPr>
        <p:sp>
          <p:nvSpPr>
            <p:cNvPr id="34" name="Metin kutusu 33"/>
            <p:cNvSpPr txBox="1"/>
            <p:nvPr/>
          </p:nvSpPr>
          <p:spPr>
            <a:xfrm>
              <a:off x="746177" y="1881525"/>
              <a:ext cx="4551184" cy="707886"/>
            </a:xfrm>
            <a:prstGeom prst="rect">
              <a:avLst/>
            </a:prstGeom>
            <a:noFill/>
          </p:spPr>
          <p:txBody>
            <a:bodyPr wrap="square" rtlCol="0">
              <a:spAutoFit/>
            </a:bodyPr>
            <a:lstStyle/>
            <a:p>
              <a:r>
                <a:rPr lang="tr-TR" sz="2000" dirty="0">
                  <a:solidFill>
                    <a:srgbClr val="575757"/>
                  </a:solidFill>
                </a:rPr>
                <a:t>Sosyal kaygı düzeyinde ve saldırganlık </a:t>
              </a:r>
            </a:p>
            <a:p>
              <a:r>
                <a:rPr lang="tr-TR" sz="2000" dirty="0">
                  <a:solidFill>
                    <a:srgbClr val="575757"/>
                  </a:solidFill>
                </a:rPr>
                <a:t>davranışlarında yükselme</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76773" y="2707741"/>
            <a:ext cx="3857254" cy="707886"/>
            <a:chOff x="554927" y="1881525"/>
            <a:chExt cx="3857254" cy="707886"/>
          </a:xfrm>
        </p:grpSpPr>
        <p:sp>
          <p:nvSpPr>
            <p:cNvPr id="23" name="Metin kutusu 22"/>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Giderek yalnızlaşma ve yüz yüze </a:t>
              </a:r>
            </a:p>
            <a:p>
              <a:r>
                <a:rPr lang="tr-TR" sz="2000" dirty="0">
                  <a:solidFill>
                    <a:srgbClr val="575757"/>
                  </a:solidFill>
                </a:rPr>
                <a:t>ilişki kurmakta güçlük yaşama</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76773" y="4369152"/>
            <a:ext cx="3484074" cy="400110"/>
            <a:chOff x="554927" y="1881525"/>
            <a:chExt cx="3484074" cy="400110"/>
          </a:xfrm>
        </p:grpSpPr>
        <p:sp>
          <p:nvSpPr>
            <p:cNvPr id="37" name="Metin kutusu 36"/>
            <p:cNvSpPr txBox="1"/>
            <p:nvPr/>
          </p:nvSpPr>
          <p:spPr>
            <a:xfrm>
              <a:off x="746177" y="1881525"/>
              <a:ext cx="3292824" cy="400110"/>
            </a:xfrm>
            <a:prstGeom prst="rect">
              <a:avLst/>
            </a:prstGeom>
            <a:noFill/>
          </p:spPr>
          <p:txBody>
            <a:bodyPr wrap="none" rtlCol="0">
              <a:spAutoFit/>
            </a:bodyPr>
            <a:lstStyle/>
            <a:p>
              <a:r>
                <a:rPr lang="tr-TR" sz="2000" dirty="0">
                  <a:solidFill>
                    <a:srgbClr val="575757"/>
                  </a:solidFill>
                </a:rPr>
                <a:t>Kuru gözler, baş ve sırt ağrıları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5" name="Rectangle 13">
            <a:extLst>
              <a:ext uri="{FF2B5EF4-FFF2-40B4-BE49-F238E27FC236}">
                <a16:creationId xmlns:a16="http://schemas.microsoft.com/office/drawing/2014/main" id="{1AB5ED5D-FDD6-7D48-BFCF-F4E91F75D93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E659209C-7AA4-5841-A9A7-F5114ED55FB8}"/>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33735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6" name="Teknoloji Bağımlılığı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4066" y="616744"/>
            <a:ext cx="8999398" cy="506216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23F3D56B-624F-4740-A919-E9FD1D94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16744"/>
            <a:ext cx="1150620" cy="1039595"/>
          </a:xfrm>
          <a:prstGeom prst="rect">
            <a:avLst/>
          </a:prstGeom>
        </p:spPr>
      </p:pic>
    </p:spTree>
    <p:extLst>
      <p:ext uri="{BB962C8B-B14F-4D97-AF65-F5344CB8AC3E}">
        <p14:creationId xmlns:p14="http://schemas.microsoft.com/office/powerpoint/2010/main" val="1752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1112" y="4008455"/>
            <a:ext cx="5529489" cy="1137646"/>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smtClean="0"/>
              <a:t>Teknoloji Testi</a:t>
            </a:r>
            <a:endParaRPr lang="tr-TR" sz="6000" b="1" dirty="0"/>
          </a:p>
        </p:txBody>
      </p:sp>
      <p:sp>
        <p:nvSpPr>
          <p:cNvPr id="16" name="Metin kutusu 15"/>
          <p:cNvSpPr txBox="1"/>
          <p:nvPr/>
        </p:nvSpPr>
        <p:spPr>
          <a:xfrm>
            <a:off x="435784" y="1618823"/>
            <a:ext cx="5041765" cy="2246769"/>
          </a:xfrm>
          <a:prstGeom prst="rect">
            <a:avLst/>
          </a:prstGeom>
          <a:noFill/>
        </p:spPr>
        <p:txBody>
          <a:bodyPr wrap="none" rtlCol="0">
            <a:spAutoFit/>
          </a:bodyPr>
          <a:lstStyle/>
          <a:p>
            <a:r>
              <a:rPr lang="tr-TR" sz="2000" dirty="0">
                <a:solidFill>
                  <a:srgbClr val="575757"/>
                </a:solidFill>
              </a:rPr>
              <a:t>Soruları okuyup kendinizi değerlendiriniz. </a:t>
            </a:r>
          </a:p>
          <a:p>
            <a:r>
              <a:rPr lang="tr-TR" sz="2000" dirty="0">
                <a:solidFill>
                  <a:srgbClr val="575757"/>
                </a:solidFill>
              </a:rPr>
              <a:t>Kendinize yandaki puanlardan uygun </a:t>
            </a:r>
          </a:p>
          <a:p>
            <a:r>
              <a:rPr lang="tr-TR" sz="2000" dirty="0">
                <a:solidFill>
                  <a:srgbClr val="575757"/>
                </a:solidFill>
              </a:rPr>
              <a:t>olanı veriniz ve verdiğiniz puanı not ediniz. </a:t>
            </a:r>
          </a:p>
          <a:p>
            <a:endParaRPr lang="tr-TR" sz="2000" dirty="0">
              <a:solidFill>
                <a:srgbClr val="575757"/>
              </a:solidFill>
            </a:endParaRPr>
          </a:p>
          <a:p>
            <a:r>
              <a:rPr lang="tr-TR" sz="2000" dirty="0">
                <a:solidFill>
                  <a:srgbClr val="575757"/>
                </a:solidFill>
              </a:rPr>
              <a:t>Testin sonunda puanlarınızı toplayınız. </a:t>
            </a:r>
          </a:p>
          <a:p>
            <a:r>
              <a:rPr lang="tr-TR" sz="2000" dirty="0">
                <a:solidFill>
                  <a:srgbClr val="575757"/>
                </a:solidFill>
              </a:rPr>
              <a:t>Böylece internet ve teknoloji bağımlılığı </a:t>
            </a:r>
          </a:p>
          <a:p>
            <a:r>
              <a:rPr lang="tr-TR" sz="2000" dirty="0">
                <a:solidFill>
                  <a:srgbClr val="575757"/>
                </a:solidFill>
              </a:rPr>
              <a:t>konusunda durumunuzu belirlemiş olacaksınız.</a:t>
            </a:r>
          </a:p>
        </p:txBody>
      </p:sp>
      <p:sp>
        <p:nvSpPr>
          <p:cNvPr id="45" name="Dikdörtgen 44"/>
          <p:cNvSpPr/>
          <p:nvPr/>
        </p:nvSpPr>
        <p:spPr>
          <a:xfrm>
            <a:off x="447166" y="4367142"/>
            <a:ext cx="3691332" cy="369332"/>
          </a:xfrm>
          <a:prstGeom prst="rect">
            <a:avLst/>
          </a:prstGeom>
        </p:spPr>
        <p:txBody>
          <a:bodyPr wrap="none">
            <a:spAutoFit/>
          </a:bodyPr>
          <a:lstStyle/>
          <a:p>
            <a:r>
              <a:rPr lang="es-ES" dirty="0">
                <a:solidFill>
                  <a:schemeClr val="bg1"/>
                </a:solidFill>
              </a:rPr>
              <a:t>Haydi o zaman, soruları cevaplayalım.</a:t>
            </a:r>
            <a:endParaRPr lang="tr-TR" dirty="0">
              <a:solidFill>
                <a:schemeClr val="bg1"/>
              </a:solidFill>
            </a:endParaRPr>
          </a:p>
        </p:txBody>
      </p:sp>
      <p:pic>
        <p:nvPicPr>
          <p:cNvPr id="6" name="Resim 5"/>
          <p:cNvPicPr>
            <a:picLocks noChangeAspect="1"/>
          </p:cNvPicPr>
          <p:nvPr/>
        </p:nvPicPr>
        <p:blipFill>
          <a:blip r:embed="rId4"/>
          <a:stretch>
            <a:fillRect/>
          </a:stretch>
        </p:blipFill>
        <p:spPr>
          <a:xfrm>
            <a:off x="6905711" y="1802114"/>
            <a:ext cx="4590000" cy="3442500"/>
          </a:xfrm>
          <a:prstGeom prst="rect">
            <a:avLst/>
          </a:prstGeom>
        </p:spPr>
      </p:pic>
    </p:spTree>
    <p:extLst>
      <p:ext uri="{BB962C8B-B14F-4D97-AF65-F5344CB8AC3E}">
        <p14:creationId xmlns:p14="http://schemas.microsoft.com/office/powerpoint/2010/main" val="7744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50" fill="hold"/>
                                        <p:tgtEl>
                                          <p:spTgt spid="2"/>
                                        </p:tgtEl>
                                        <p:attrNameLst>
                                          <p:attrName>ppt_x</p:attrName>
                                        </p:attrNameLst>
                                      </p:cBhvr>
                                      <p:tavLst>
                                        <p:tav tm="0">
                                          <p:val>
                                            <p:strVal val="0-#ppt_w/2"/>
                                          </p:val>
                                        </p:tav>
                                        <p:tav tm="100000">
                                          <p:val>
                                            <p:strVal val="#ppt_x"/>
                                          </p:val>
                                        </p:tav>
                                      </p:tavLst>
                                    </p:anim>
                                    <p:anim calcmode="lin" valueType="num">
                                      <p:cBhvr additive="base">
                                        <p:cTn id="21" dur="2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250"/>
                                        <p:tgtEl>
                                          <p:spTgt spid="4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580018"/>
            <a:ext cx="7009355" cy="1200329"/>
          </a:xfrm>
          <a:prstGeom prst="rect">
            <a:avLst/>
          </a:prstGeom>
          <a:noFill/>
        </p:spPr>
        <p:txBody>
          <a:bodyPr wrap="none" rtlCol="0">
            <a:spAutoFit/>
          </a:bodyPr>
          <a:lstStyle/>
          <a:p>
            <a:r>
              <a:rPr lang="tr-TR" sz="2400" b="1" dirty="0">
                <a:solidFill>
                  <a:srgbClr val="231F20"/>
                </a:solidFill>
              </a:rPr>
              <a:t>Bilgisayar ya da diğer teknolojik aygıtlarınla geçirdiğin</a:t>
            </a:r>
          </a:p>
          <a:p>
            <a:r>
              <a:rPr lang="tr-TR" sz="2400" b="1" dirty="0">
                <a:solidFill>
                  <a:srgbClr val="231F20"/>
                </a:solidFill>
              </a:rPr>
              <a:t>zaman yüzünden gündelik sorumluluklarında</a:t>
            </a:r>
          </a:p>
          <a:p>
            <a:r>
              <a:rPr lang="tr-TR" sz="2400" b="1" dirty="0">
                <a:solidFill>
                  <a:srgbClr val="231F20"/>
                </a:solidFill>
              </a:rPr>
              <a:t>aksama oluyor mu?</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17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602816" cy="1015663"/>
          </a:xfrm>
          <a:prstGeom prst="rect">
            <a:avLst/>
          </a:prstGeom>
          <a:noFill/>
        </p:spPr>
        <p:txBody>
          <a:bodyPr wrap="none" rtlCol="0">
            <a:spAutoFit/>
          </a:bodyPr>
          <a:lstStyle/>
          <a:p>
            <a:r>
              <a:rPr lang="tr-TR" sz="6000" b="1" dirty="0"/>
              <a:t>Bağımlılık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18593" y="1763265"/>
            <a:ext cx="5397311" cy="1015663"/>
          </a:xfrm>
          <a:prstGeom prst="rect">
            <a:avLst/>
          </a:prstGeom>
          <a:noFill/>
        </p:spPr>
        <p:txBody>
          <a:bodyPr wrap="none" rtlCol="0">
            <a:spAutoFit/>
          </a:bodyPr>
          <a:lstStyle/>
          <a:p>
            <a:r>
              <a:rPr lang="tr-TR" sz="2000" dirty="0">
                <a:solidFill>
                  <a:srgbClr val="575757"/>
                </a:solidFill>
              </a:rPr>
              <a:t>Bağımlılık, kişinin kullandığı bir nesne veya yaptığı </a:t>
            </a:r>
          </a:p>
          <a:p>
            <a:r>
              <a:rPr lang="tr-TR" sz="2000" dirty="0">
                <a:solidFill>
                  <a:srgbClr val="575757"/>
                </a:solidFill>
              </a:rPr>
              <a:t>bir eylem üzerinde kontrolünü kaybetmesi ve </a:t>
            </a:r>
          </a:p>
          <a:p>
            <a:r>
              <a:rPr lang="tr-TR" sz="2000" dirty="0">
                <a:solidFill>
                  <a:srgbClr val="575757"/>
                </a:solidFill>
              </a:rPr>
              <a:t>onsuz bir yaşam sürememeye başlamasıdır.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69820" y="3305698"/>
            <a:ext cx="6096000" cy="1323439"/>
          </a:xfrm>
          <a:prstGeom prst="rect">
            <a:avLst/>
          </a:prstGeom>
        </p:spPr>
        <p:txBody>
          <a:bodyPr>
            <a:spAutoFit/>
          </a:bodyPr>
          <a:lstStyle/>
          <a:p>
            <a:pPr algn="just"/>
            <a:r>
              <a:rPr lang="tr-TR" sz="2000" dirty="0">
                <a:solidFill>
                  <a:srgbClr val="575757"/>
                </a:solidFill>
              </a:rPr>
              <a:t>Kullanım ve davranış hayatın ciddi bir bölümünü </a:t>
            </a:r>
          </a:p>
          <a:p>
            <a:r>
              <a:rPr lang="tr-TR" sz="2000" dirty="0">
                <a:solidFill>
                  <a:srgbClr val="575757"/>
                </a:solidFill>
              </a:rPr>
              <a:t>kaplar, kişi yapmak zorunda olduğu işler ve ilişkiler dışında bütün vaktini ve  fiziksel enerjisini büyük oranda bağımlı olduğu maddeye veya eyleme yatırır.</a:t>
            </a:r>
          </a:p>
        </p:txBody>
      </p:sp>
      <p:sp>
        <p:nvSpPr>
          <p:cNvPr id="18" name="Metin kutusu 17">
            <a:extLst>
              <a:ext uri="{FF2B5EF4-FFF2-40B4-BE49-F238E27FC236}">
                <a16:creationId xmlns:a16="http://schemas.microsoft.com/office/drawing/2014/main" id="{B11AF179-C374-CD43-B332-17B34A96ED4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3</a:t>
            </a:fld>
            <a:endParaRPr lang="tr-TR" sz="2400" b="1" dirty="0">
              <a:solidFill>
                <a:srgbClr val="DADADA"/>
              </a:solidFill>
            </a:endParaRPr>
          </a:p>
        </p:txBody>
      </p:sp>
      <p:sp>
        <p:nvSpPr>
          <p:cNvPr id="19" name="Rectangle 13">
            <a:extLst>
              <a:ext uri="{FF2B5EF4-FFF2-40B4-BE49-F238E27FC236}">
                <a16:creationId xmlns:a16="http://schemas.microsoft.com/office/drawing/2014/main" id="{12CD41D1-A7CA-7E47-927D-EA708C2E1C1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1+#ppt_w/2"/>
                                          </p:val>
                                        </p:tav>
                                        <p:tav tm="100000">
                                          <p:val>
                                            <p:strVal val="#ppt_x"/>
                                          </p:val>
                                        </p:tav>
                                      </p:tavLst>
                                    </p:anim>
                                    <p:anim calcmode="lin" valueType="num">
                                      <p:cBhvr additive="base">
                                        <p:cTn id="33" dur="25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250" fill="hold"/>
                                        <p:tgtEl>
                                          <p:spTgt spid="28"/>
                                        </p:tgtEl>
                                        <p:attrNameLst>
                                          <p:attrName>ppt_x</p:attrName>
                                        </p:attrNameLst>
                                      </p:cBhvr>
                                      <p:tavLst>
                                        <p:tav tm="0">
                                          <p:val>
                                            <p:strVal val="1+#ppt_w/2"/>
                                          </p:val>
                                        </p:tav>
                                        <p:tav tm="100000">
                                          <p:val>
                                            <p:strVal val="#ppt_x"/>
                                          </p:val>
                                        </p:tav>
                                      </p:tavLst>
                                    </p:anim>
                                    <p:anim calcmode="lin" valueType="num">
                                      <p:cBhvr additive="base">
                                        <p:cTn id="37"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1491" cy="830997"/>
          </a:xfrm>
          <a:prstGeom prst="rect">
            <a:avLst/>
          </a:prstGeom>
          <a:noFill/>
        </p:spPr>
        <p:txBody>
          <a:bodyPr wrap="none" rtlCol="0">
            <a:spAutoFit/>
          </a:bodyPr>
          <a:lstStyle/>
          <a:p>
            <a:r>
              <a:rPr lang="tr-TR" sz="2400" b="1" dirty="0">
                <a:solidFill>
                  <a:srgbClr val="231F20"/>
                </a:solidFill>
              </a:rPr>
              <a:t>Daha fazla internette kalmak için evdeki </a:t>
            </a:r>
          </a:p>
          <a:p>
            <a:r>
              <a:rPr lang="tr-TR" sz="2400" b="1" dirty="0">
                <a:solidFill>
                  <a:srgbClr val="231F20"/>
                </a:solidFill>
              </a:rPr>
              <a:t>sorumluluklarınızı ne sıklıkta ihmal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78474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475794" cy="830997"/>
          </a:xfrm>
          <a:prstGeom prst="rect">
            <a:avLst/>
          </a:prstGeom>
          <a:noFill/>
        </p:spPr>
        <p:txBody>
          <a:bodyPr wrap="none" rtlCol="0">
            <a:spAutoFit/>
          </a:bodyPr>
          <a:lstStyle/>
          <a:p>
            <a:r>
              <a:rPr lang="tr-TR" sz="2400" b="1" dirty="0">
                <a:solidFill>
                  <a:srgbClr val="231F20"/>
                </a:solidFill>
              </a:rPr>
              <a:t>İnternetin heyecanını dostlarınızın </a:t>
            </a:r>
          </a:p>
          <a:p>
            <a:r>
              <a:rPr lang="tr-TR" sz="2400" b="1" dirty="0">
                <a:solidFill>
                  <a:srgbClr val="231F20"/>
                </a:solidFill>
              </a:rPr>
              <a:t>yakınlığına ne sıklıkta tercih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2198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4906600" cy="830997"/>
          </a:xfrm>
          <a:prstGeom prst="rect">
            <a:avLst/>
          </a:prstGeom>
          <a:noFill/>
        </p:spPr>
        <p:txBody>
          <a:bodyPr wrap="none" rtlCol="0">
            <a:spAutoFit/>
          </a:bodyPr>
          <a:lstStyle/>
          <a:p>
            <a:r>
              <a:rPr lang="tr-TR" sz="2400" b="1" dirty="0">
                <a:solidFill>
                  <a:srgbClr val="231F20"/>
                </a:solidFill>
              </a:rPr>
              <a:t>İnternet üzerinden ne sıklıkta </a:t>
            </a:r>
          </a:p>
          <a:p>
            <a:r>
              <a:rPr lang="tr-TR" sz="2400" b="1" dirty="0">
                <a:solidFill>
                  <a:srgbClr val="231F20"/>
                </a:solidFill>
              </a:rPr>
              <a:t>yeni biriyle arkadaşlık kuruyorsunuz?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0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06938" cy="830997"/>
          </a:xfrm>
          <a:prstGeom prst="rect">
            <a:avLst/>
          </a:prstGeom>
          <a:noFill/>
        </p:spPr>
        <p:txBody>
          <a:bodyPr wrap="none" rtlCol="0">
            <a:spAutoFit/>
          </a:bodyPr>
          <a:lstStyle/>
          <a:p>
            <a:r>
              <a:rPr lang="tr-TR" sz="2400" b="1" dirty="0">
                <a:solidFill>
                  <a:srgbClr val="231F20"/>
                </a:solidFill>
              </a:rPr>
              <a:t>Hayatınızdaki insanlar internette geçirdiğiniz </a:t>
            </a:r>
          </a:p>
          <a:p>
            <a:r>
              <a:rPr lang="tr-TR" sz="2400" b="1" dirty="0">
                <a:solidFill>
                  <a:srgbClr val="231F20"/>
                </a:solidFill>
              </a:rPr>
              <a:t>süre konusunda ne sıklıkta şikâyet ediyorlar?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8660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9622" cy="830997"/>
          </a:xfrm>
          <a:prstGeom prst="rect">
            <a:avLst/>
          </a:prstGeom>
          <a:noFill/>
        </p:spPr>
        <p:txBody>
          <a:bodyPr wrap="none" rtlCol="0">
            <a:spAutoFit/>
          </a:bodyPr>
          <a:lstStyle/>
          <a:p>
            <a:r>
              <a:rPr lang="tr-TR" sz="2400" b="1" dirty="0">
                <a:solidFill>
                  <a:srgbClr val="231F20"/>
                </a:solidFill>
              </a:rPr>
              <a:t>İnternette geçirdiğiniz zaman nedeniyle işinizde ya da </a:t>
            </a:r>
          </a:p>
          <a:p>
            <a:r>
              <a:rPr lang="tr-TR" sz="2400" b="1" dirty="0">
                <a:solidFill>
                  <a:srgbClr val="231F20"/>
                </a:solidFill>
              </a:rPr>
              <a:t>derslerinizde ne sıklıkta problem yaşıyorsunuz?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8446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4749" cy="830997"/>
          </a:xfrm>
          <a:prstGeom prst="rect">
            <a:avLst/>
          </a:prstGeom>
          <a:noFill/>
        </p:spPr>
        <p:txBody>
          <a:bodyPr wrap="none" rtlCol="0">
            <a:spAutoFit/>
          </a:bodyPr>
          <a:lstStyle/>
          <a:p>
            <a:r>
              <a:rPr lang="tr-TR" sz="2400" b="1" dirty="0">
                <a:solidFill>
                  <a:srgbClr val="231F20"/>
                </a:solidFill>
              </a:rPr>
              <a:t>Bir şey yapmadan önce sosyal medya hesaplarınızı </a:t>
            </a:r>
            <a:r>
              <a:rPr lang="tr-TR" sz="2400" b="1" dirty="0" smtClean="0">
                <a:solidFill>
                  <a:srgbClr val="231F20"/>
                </a:solidFill>
              </a:rPr>
              <a:t>ne </a:t>
            </a:r>
            <a:endParaRPr lang="tr-TR" sz="2400" b="1" dirty="0">
              <a:solidFill>
                <a:srgbClr val="231F20"/>
              </a:solidFill>
            </a:endParaRPr>
          </a:p>
          <a:p>
            <a:r>
              <a:rPr lang="tr-TR" sz="2400" b="1" dirty="0">
                <a:solidFill>
                  <a:srgbClr val="231F20"/>
                </a:solidFill>
              </a:rPr>
              <a:t>sıklıkta kontrol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7726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901120" cy="830997"/>
          </a:xfrm>
          <a:prstGeom prst="rect">
            <a:avLst/>
          </a:prstGeom>
          <a:noFill/>
        </p:spPr>
        <p:txBody>
          <a:bodyPr wrap="none" rtlCol="0">
            <a:spAutoFit/>
          </a:bodyPr>
          <a:lstStyle/>
          <a:p>
            <a:r>
              <a:rPr lang="tr-TR" sz="2400" b="1" dirty="0">
                <a:solidFill>
                  <a:srgbClr val="231F20"/>
                </a:solidFill>
              </a:rPr>
              <a:t>İşteki veya dersteki performansınız ya da </a:t>
            </a:r>
          </a:p>
          <a:p>
            <a:r>
              <a:rPr lang="tr-TR" sz="2400" b="1" dirty="0">
                <a:solidFill>
                  <a:srgbClr val="231F20"/>
                </a:solidFill>
              </a:rPr>
              <a:t>üretkenliğiniz ne sıklıkta internet sebebiyle düşüyor?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3175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100966" cy="830997"/>
          </a:xfrm>
          <a:prstGeom prst="rect">
            <a:avLst/>
          </a:prstGeom>
          <a:noFill/>
        </p:spPr>
        <p:txBody>
          <a:bodyPr wrap="none" rtlCol="0">
            <a:spAutoFit/>
          </a:bodyPr>
          <a:lstStyle/>
          <a:p>
            <a:r>
              <a:rPr lang="tr-TR" sz="2400" b="1" dirty="0">
                <a:solidFill>
                  <a:srgbClr val="231F20"/>
                </a:solidFill>
              </a:rPr>
              <a:t>İnternette ne yaptığınız </a:t>
            </a:r>
            <a:r>
              <a:rPr lang="tr-TR" sz="2400" b="1" dirty="0" smtClean="0">
                <a:solidFill>
                  <a:srgbClr val="231F20"/>
                </a:solidFill>
              </a:rPr>
              <a:t>sorulduğunda, </a:t>
            </a:r>
            <a:endParaRPr lang="tr-TR" sz="2400" b="1" dirty="0">
              <a:solidFill>
                <a:srgbClr val="231F20"/>
              </a:solidFill>
            </a:endParaRPr>
          </a:p>
          <a:p>
            <a:r>
              <a:rPr lang="tr-TR" sz="2400" b="1" dirty="0">
                <a:solidFill>
                  <a:srgbClr val="231F20"/>
                </a:solidFill>
              </a:rPr>
              <a:t>ne sıklıkta saldırgan ya da ketum oluyorsunuz?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235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8226226" cy="830997"/>
          </a:xfrm>
          <a:prstGeom prst="rect">
            <a:avLst/>
          </a:prstGeom>
          <a:noFill/>
        </p:spPr>
        <p:txBody>
          <a:bodyPr wrap="none" rtlCol="0">
            <a:spAutoFit/>
          </a:bodyPr>
          <a:lstStyle/>
          <a:p>
            <a:r>
              <a:rPr lang="tr-TR" sz="2400" b="1" dirty="0">
                <a:solidFill>
                  <a:srgbClr val="231F20"/>
                </a:solidFill>
              </a:rPr>
              <a:t>Hayatınızla alakalı sizi rahatsız eden düşünceleri </a:t>
            </a:r>
          </a:p>
          <a:p>
            <a:r>
              <a:rPr lang="tr-TR" sz="2400" b="1" dirty="0">
                <a:solidFill>
                  <a:srgbClr val="231F20"/>
                </a:solidFill>
              </a:rPr>
              <a:t>ne sıklıkta interneti kullanarak zihninizden uzaklaştırıyorsunuz?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5287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3992" cy="830997"/>
          </a:xfrm>
          <a:prstGeom prst="rect">
            <a:avLst/>
          </a:prstGeom>
          <a:noFill/>
        </p:spPr>
        <p:txBody>
          <a:bodyPr wrap="none" rtlCol="0">
            <a:spAutoFit/>
          </a:bodyPr>
          <a:lstStyle/>
          <a:p>
            <a:r>
              <a:rPr lang="tr-TR" sz="2400" b="1" dirty="0">
                <a:solidFill>
                  <a:srgbClr val="231F20"/>
                </a:solidFill>
              </a:rPr>
              <a:t>Ne sıklıkta kendinizi tekrar ne zaman </a:t>
            </a:r>
          </a:p>
          <a:p>
            <a:r>
              <a:rPr lang="tr-TR" sz="2400" b="1" dirty="0">
                <a:solidFill>
                  <a:srgbClr val="231F20"/>
                </a:solidFill>
              </a:rPr>
              <a:t>internete gireceğinizi düşünürken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9575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3" cy="1015663"/>
          </a:xfrm>
          <a:prstGeom prst="rect">
            <a:avLst/>
          </a:prstGeom>
          <a:noFill/>
        </p:spPr>
        <p:txBody>
          <a:bodyPr wrap="square" rtlCol="0">
            <a:spAutoFit/>
          </a:bodyPr>
          <a:lstStyle/>
          <a:p>
            <a:r>
              <a:rPr lang="tr-TR" sz="6000" b="1" dirty="0"/>
              <a:t>Teknoloji Bağımlılığı Nedir?</a:t>
            </a:r>
          </a:p>
        </p:txBody>
      </p:sp>
      <p:sp>
        <p:nvSpPr>
          <p:cNvPr id="30" name="Metin kutusu 29"/>
          <p:cNvSpPr txBox="1"/>
          <p:nvPr/>
        </p:nvSpPr>
        <p:spPr>
          <a:xfrm>
            <a:off x="494673" y="2525286"/>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a:extLst>
              <a:ext uri="{FF2B5EF4-FFF2-40B4-BE49-F238E27FC236}">
                <a16:creationId xmlns:a16="http://schemas.microsoft.com/office/drawing/2014/main" id="{EA95602C-EF12-664E-BC56-D9CC5089F7FE}"/>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0"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8596" cy="830997"/>
          </a:xfrm>
          <a:prstGeom prst="rect">
            <a:avLst/>
          </a:prstGeom>
          <a:noFill/>
        </p:spPr>
        <p:txBody>
          <a:bodyPr wrap="none" rtlCol="0">
            <a:spAutoFit/>
          </a:bodyPr>
          <a:lstStyle/>
          <a:p>
            <a:r>
              <a:rPr lang="tr-TR" sz="2400" b="1" dirty="0">
                <a:solidFill>
                  <a:srgbClr val="231F20"/>
                </a:solidFill>
              </a:rPr>
              <a:t>İnternetin olmadığı bir hayatın boş, </a:t>
            </a:r>
          </a:p>
          <a:p>
            <a:r>
              <a:rPr lang="tr-TR" sz="2400" b="1" dirty="0">
                <a:solidFill>
                  <a:srgbClr val="231F20"/>
                </a:solidFill>
              </a:rPr>
              <a:t>keyifsiz ve sıkıcı olacağını ne sıklıkta düşünüyorsunuz?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4090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437229" cy="830997"/>
          </a:xfrm>
          <a:prstGeom prst="rect">
            <a:avLst/>
          </a:prstGeom>
          <a:noFill/>
        </p:spPr>
        <p:txBody>
          <a:bodyPr wrap="none" rtlCol="0">
            <a:spAutoFit/>
          </a:bodyPr>
          <a:lstStyle/>
          <a:p>
            <a:r>
              <a:rPr lang="tr-TR" sz="2400" b="1" dirty="0">
                <a:solidFill>
                  <a:srgbClr val="231F20"/>
                </a:solidFill>
              </a:rPr>
              <a:t>İnternetteyken meşgul edildiğinizde ne sıklıkta bağırıyor, </a:t>
            </a:r>
          </a:p>
          <a:p>
            <a:r>
              <a:rPr lang="tr-TR" sz="2400" b="1" dirty="0">
                <a:solidFill>
                  <a:srgbClr val="231F20"/>
                </a:solidFill>
              </a:rPr>
              <a:t>sinirleniyor ya da sıkılmış duruyorsunuz?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6834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631174" cy="830997"/>
          </a:xfrm>
          <a:prstGeom prst="rect">
            <a:avLst/>
          </a:prstGeom>
          <a:noFill/>
        </p:spPr>
        <p:txBody>
          <a:bodyPr wrap="none" rtlCol="0">
            <a:spAutoFit/>
          </a:bodyPr>
          <a:lstStyle/>
          <a:p>
            <a:r>
              <a:rPr lang="tr-TR" sz="2400" b="1" dirty="0">
                <a:solidFill>
                  <a:srgbClr val="231F20"/>
                </a:solidFill>
              </a:rPr>
              <a:t>Gece geç vakitlere kadar internette olduğunuz için </a:t>
            </a:r>
          </a:p>
          <a:p>
            <a:r>
              <a:rPr lang="tr-TR" sz="2400" b="1" dirty="0">
                <a:solidFill>
                  <a:srgbClr val="231F20"/>
                </a:solidFill>
              </a:rPr>
              <a:t>ne sıklıkta uykusuz kalıyorsunuz?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5576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564635" cy="1200329"/>
          </a:xfrm>
          <a:prstGeom prst="rect">
            <a:avLst/>
          </a:prstGeom>
          <a:noFill/>
        </p:spPr>
        <p:txBody>
          <a:bodyPr wrap="none" rtlCol="0">
            <a:spAutoFit/>
          </a:bodyPr>
          <a:lstStyle/>
          <a:p>
            <a:r>
              <a:rPr lang="tr-TR" sz="2400" b="1" dirty="0">
                <a:solidFill>
                  <a:srgbClr val="231F20"/>
                </a:solidFill>
              </a:rPr>
              <a:t>İnternette </a:t>
            </a:r>
            <a:r>
              <a:rPr lang="tr-TR" sz="2400" b="1" dirty="0" smtClean="0">
                <a:solidFill>
                  <a:srgbClr val="231F20"/>
                </a:solidFill>
              </a:rPr>
              <a:t>olmadığınızda, </a:t>
            </a:r>
            <a:r>
              <a:rPr lang="tr-TR" sz="2400" b="1" dirty="0">
                <a:solidFill>
                  <a:srgbClr val="231F20"/>
                </a:solidFill>
              </a:rPr>
              <a:t>internete ne zaman </a:t>
            </a:r>
          </a:p>
          <a:p>
            <a:r>
              <a:rPr lang="tr-TR" sz="2400" b="1" dirty="0">
                <a:solidFill>
                  <a:srgbClr val="231F20"/>
                </a:solidFill>
              </a:rPr>
              <a:t>geri döneceğinizle ne sıklıkta meşgul oluyorsunuz </a:t>
            </a:r>
          </a:p>
          <a:p>
            <a:r>
              <a:rPr lang="tr-TR" sz="2400" b="1" dirty="0">
                <a:solidFill>
                  <a:srgbClr val="231F20"/>
                </a:solidFill>
              </a:rPr>
              <a:t>veya internette olduğunuzu ne sıklıkta hayal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2280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95616" cy="830997"/>
          </a:xfrm>
          <a:prstGeom prst="rect">
            <a:avLst/>
          </a:prstGeom>
          <a:noFill/>
        </p:spPr>
        <p:txBody>
          <a:bodyPr wrap="none" rtlCol="0">
            <a:spAutoFit/>
          </a:bodyPr>
          <a:lstStyle/>
          <a:p>
            <a:r>
              <a:rPr lang="tr-TR" sz="2400" b="1" dirty="0">
                <a:solidFill>
                  <a:srgbClr val="231F20"/>
                </a:solidFill>
              </a:rPr>
              <a:t>İnternetteyken kendinizi ne sıklıkta kendinize </a:t>
            </a:r>
          </a:p>
          <a:p>
            <a:r>
              <a:rPr lang="tr-TR" sz="2400" b="1" dirty="0">
                <a:solidFill>
                  <a:srgbClr val="231F20"/>
                </a:solidFill>
              </a:rPr>
              <a:t>“Birkaç dakika daha!” derken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7262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80364" cy="830997"/>
          </a:xfrm>
          <a:prstGeom prst="rect">
            <a:avLst/>
          </a:prstGeom>
          <a:noFill/>
        </p:spPr>
        <p:txBody>
          <a:bodyPr wrap="none" rtlCol="0">
            <a:spAutoFit/>
          </a:bodyPr>
          <a:lstStyle/>
          <a:p>
            <a:r>
              <a:rPr lang="tr-TR" sz="2400" b="1" dirty="0">
                <a:solidFill>
                  <a:srgbClr val="231F20"/>
                </a:solidFill>
              </a:rPr>
              <a:t>İnternette geçirdiğiniz vakti azaltmaya </a:t>
            </a:r>
          </a:p>
          <a:p>
            <a:r>
              <a:rPr lang="tr-TR" sz="2400" b="1" dirty="0">
                <a:solidFill>
                  <a:srgbClr val="231F20"/>
                </a:solidFill>
              </a:rPr>
              <a:t>ne sıklıkta çalışıyor ancak başarılı olamıyorsunuz?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4757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068841" cy="830997"/>
          </a:xfrm>
          <a:prstGeom prst="rect">
            <a:avLst/>
          </a:prstGeom>
          <a:noFill/>
        </p:spPr>
        <p:txBody>
          <a:bodyPr wrap="none" rtlCol="0">
            <a:spAutoFit/>
          </a:bodyPr>
          <a:lstStyle/>
          <a:p>
            <a:r>
              <a:rPr lang="tr-TR" sz="2400" b="1" dirty="0">
                <a:solidFill>
                  <a:srgbClr val="231F20"/>
                </a:solidFill>
              </a:rPr>
              <a:t>İnternette ne kadar kaldığınızı yakınlarınızdan </a:t>
            </a:r>
          </a:p>
          <a:p>
            <a:r>
              <a:rPr lang="tr-TR" sz="2400" b="1" dirty="0">
                <a:solidFill>
                  <a:srgbClr val="231F20"/>
                </a:solidFill>
              </a:rPr>
              <a:t>saklamaya ne sıklıkta çalışıyorsunuz?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348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50420" cy="830997"/>
          </a:xfrm>
          <a:prstGeom prst="rect">
            <a:avLst/>
          </a:prstGeom>
          <a:noFill/>
        </p:spPr>
        <p:txBody>
          <a:bodyPr wrap="none" rtlCol="0">
            <a:spAutoFit/>
          </a:bodyPr>
          <a:lstStyle/>
          <a:p>
            <a:r>
              <a:rPr lang="tr-TR" sz="2400" b="1" dirty="0">
                <a:solidFill>
                  <a:srgbClr val="231F20"/>
                </a:solidFill>
              </a:rPr>
              <a:t>Arkadaşlarınızla dışarı gitmek yerine </a:t>
            </a:r>
          </a:p>
          <a:p>
            <a:r>
              <a:rPr lang="tr-TR" sz="2400" b="1" dirty="0">
                <a:solidFill>
                  <a:srgbClr val="231F20"/>
                </a:solidFill>
              </a:rPr>
              <a:t>internette kalmayı ne sıklıkta tercih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812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805709" cy="1200329"/>
          </a:xfrm>
          <a:prstGeom prst="rect">
            <a:avLst/>
          </a:prstGeom>
          <a:noFill/>
        </p:spPr>
        <p:txBody>
          <a:bodyPr wrap="none" rtlCol="0">
            <a:spAutoFit/>
          </a:bodyPr>
          <a:lstStyle/>
          <a:p>
            <a:r>
              <a:rPr lang="tr-TR" sz="2400" b="1" dirty="0">
                <a:solidFill>
                  <a:srgbClr val="231F20"/>
                </a:solidFill>
              </a:rPr>
              <a:t>İnternet kullanmadığınız zaman ne sıklıkta depresif, </a:t>
            </a:r>
          </a:p>
          <a:p>
            <a:r>
              <a:rPr lang="tr-TR" sz="2400" b="1" dirty="0">
                <a:solidFill>
                  <a:srgbClr val="231F20"/>
                </a:solidFill>
              </a:rPr>
              <a:t>huysuz ve kaygılı oluyor ve internet kullandığınızda </a:t>
            </a:r>
          </a:p>
          <a:p>
            <a:r>
              <a:rPr lang="tr-TR" sz="2400" b="1" dirty="0">
                <a:solidFill>
                  <a:srgbClr val="231F20"/>
                </a:solidFill>
              </a:rPr>
              <a:t>bu durumun geçtiğini hissediyorsunuz?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20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382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Metin kutusu 20"/>
          <p:cNvSpPr txBox="1"/>
          <p:nvPr/>
        </p:nvSpPr>
        <p:spPr>
          <a:xfrm>
            <a:off x="652463" y="583599"/>
            <a:ext cx="3433569" cy="1015663"/>
          </a:xfrm>
          <a:prstGeom prst="rect">
            <a:avLst/>
          </a:prstGeom>
          <a:noFill/>
        </p:spPr>
        <p:txBody>
          <a:bodyPr wrap="none" rtlCol="0">
            <a:spAutoFit/>
          </a:bodyPr>
          <a:lstStyle/>
          <a:p>
            <a:r>
              <a:rPr lang="tr-TR" sz="6000" b="1" dirty="0">
                <a:solidFill>
                  <a:schemeClr val="bg1"/>
                </a:solidFill>
              </a:rPr>
              <a:t>İşte Sonuç</a:t>
            </a:r>
          </a:p>
        </p:txBody>
      </p:sp>
      <p:grpSp>
        <p:nvGrpSpPr>
          <p:cNvPr id="22" name="Grup 21"/>
          <p:cNvGrpSpPr/>
          <p:nvPr/>
        </p:nvGrpSpPr>
        <p:grpSpPr>
          <a:xfrm>
            <a:off x="689327" y="2435799"/>
            <a:ext cx="11199048" cy="707886"/>
            <a:chOff x="689327" y="2291095"/>
            <a:chExt cx="11199048" cy="707886"/>
          </a:xfrm>
        </p:grpSpPr>
        <p:sp>
          <p:nvSpPr>
            <p:cNvPr id="23" name="Metin kutusu 22"/>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20-49 Puan Arası</a:t>
              </a:r>
              <a:endParaRPr lang="tr-TR" sz="2000" dirty="0">
                <a:solidFill>
                  <a:schemeClr val="tx1">
                    <a:lumMod val="65000"/>
                    <a:lumOff val="35000"/>
                  </a:schemeClr>
                </a:solidFill>
              </a:endParaRPr>
            </a:p>
          </p:txBody>
        </p:sp>
        <p:sp>
          <p:nvSpPr>
            <p:cNvPr id="24"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653125" y="2291095"/>
              <a:ext cx="7235250" cy="707886"/>
            </a:xfrm>
            <a:prstGeom prst="rect">
              <a:avLst/>
            </a:prstGeom>
            <a:noFill/>
          </p:spPr>
          <p:txBody>
            <a:bodyPr wrap="none" rtlCol="0">
              <a:spAutoFit/>
            </a:bodyPr>
            <a:lstStyle/>
            <a:p>
              <a:r>
                <a:rPr lang="tr-TR" sz="2000" dirty="0">
                  <a:solidFill>
                    <a:schemeClr val="tx1">
                      <a:lumMod val="65000"/>
                      <a:lumOff val="35000"/>
                    </a:schemeClr>
                  </a:solidFill>
                </a:rPr>
                <a:t>Ortalama bir internet kullanıcısısınız.  Bazen internette biraz fazla</a:t>
              </a:r>
            </a:p>
            <a:p>
              <a:r>
                <a:rPr lang="tr-TR" sz="2000" dirty="0">
                  <a:solidFill>
                    <a:schemeClr val="tx1">
                      <a:lumMod val="65000"/>
                      <a:lumOff val="35000"/>
                    </a:schemeClr>
                  </a:solidFill>
                </a:rPr>
                <a:t>kalabiliyor ancak kullanımınızı genel olarak kontrol edebiliyorsunuz.</a:t>
              </a:r>
            </a:p>
          </p:txBody>
        </p:sp>
      </p:grpSp>
      <p:pic>
        <p:nvPicPr>
          <p:cNvPr id="30" name="Resim 29"/>
          <p:cNvPicPr>
            <a:picLocks noChangeAspect="1"/>
          </p:cNvPicPr>
          <p:nvPr/>
        </p:nvPicPr>
        <p:blipFill>
          <a:blip r:embed="rId3"/>
          <a:stretch>
            <a:fillRect/>
          </a:stretch>
        </p:blipFill>
        <p:spPr>
          <a:xfrm>
            <a:off x="8826366" y="-144009"/>
            <a:ext cx="3583101" cy="2818060"/>
          </a:xfrm>
          <a:prstGeom prst="rect">
            <a:avLst/>
          </a:prstGeom>
        </p:spPr>
      </p:pic>
      <p:grpSp>
        <p:nvGrpSpPr>
          <p:cNvPr id="31" name="Grup 30"/>
          <p:cNvGrpSpPr/>
          <p:nvPr/>
        </p:nvGrpSpPr>
        <p:grpSpPr>
          <a:xfrm>
            <a:off x="689327" y="3311538"/>
            <a:ext cx="11130183" cy="1015663"/>
            <a:chOff x="689327" y="2300720"/>
            <a:chExt cx="11130183" cy="1015663"/>
          </a:xfrm>
        </p:grpSpPr>
        <p:sp>
          <p:nvSpPr>
            <p:cNvPr id="32" name="Metin kutusu 31"/>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50-79 Puan Arası</a:t>
              </a:r>
              <a:endParaRPr lang="tr-TR" sz="2000" dirty="0">
                <a:solidFill>
                  <a:schemeClr val="tx1">
                    <a:lumMod val="65000"/>
                    <a:lumOff val="35000"/>
                  </a:schemeClr>
                </a:solidFill>
              </a:endParaRPr>
            </a:p>
          </p:txBody>
        </p:sp>
        <p:sp>
          <p:nvSpPr>
            <p:cNvPr id="33"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tr-TR"/>
            </a:p>
          </p:txBody>
        </p:sp>
        <p:sp>
          <p:nvSpPr>
            <p:cNvPr id="34" name="Metin kutusu 33"/>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sebebiyle zaman zaman veya sık sık  problem yaşıyorsunuz. İnternet kullanımının hayatınız üzerindeki tam etkisini ciddi şekilde değerlendirmelisiniz.</a:t>
              </a:r>
            </a:p>
          </p:txBody>
        </p:sp>
      </p:grpSp>
      <p:grpSp>
        <p:nvGrpSpPr>
          <p:cNvPr id="35" name="Grup 34"/>
          <p:cNvGrpSpPr/>
          <p:nvPr/>
        </p:nvGrpSpPr>
        <p:grpSpPr>
          <a:xfrm>
            <a:off x="689327" y="4412141"/>
            <a:ext cx="11130183" cy="1015663"/>
            <a:chOff x="689327" y="2300720"/>
            <a:chExt cx="11130183" cy="1015663"/>
          </a:xfrm>
        </p:grpSpPr>
        <p:sp>
          <p:nvSpPr>
            <p:cNvPr id="36" name="Metin kutusu 35"/>
            <p:cNvSpPr txBox="1"/>
            <p:nvPr/>
          </p:nvSpPr>
          <p:spPr>
            <a:xfrm>
              <a:off x="689327" y="2454608"/>
              <a:ext cx="2099421" cy="400110"/>
            </a:xfrm>
            <a:prstGeom prst="rect">
              <a:avLst/>
            </a:prstGeom>
            <a:noFill/>
          </p:spPr>
          <p:txBody>
            <a:bodyPr wrap="none" rtlCol="0">
              <a:spAutoFit/>
            </a:bodyPr>
            <a:lstStyle/>
            <a:p>
              <a:r>
                <a:rPr lang="tr-TR" sz="2000" b="1" dirty="0">
                  <a:solidFill>
                    <a:srgbClr val="231F20"/>
                  </a:solidFill>
                </a:rPr>
                <a:t>80-100 Puan Arası</a:t>
              </a:r>
              <a:endParaRPr lang="tr-TR" sz="2000" dirty="0">
                <a:solidFill>
                  <a:schemeClr val="tx1">
                    <a:lumMod val="65000"/>
                    <a:lumOff val="35000"/>
                  </a:schemeClr>
                </a:solidFill>
              </a:endParaRPr>
            </a:p>
          </p:txBody>
        </p:sp>
        <p:sp>
          <p:nvSpPr>
            <p:cNvPr id="37"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tr-TR"/>
            </a:p>
          </p:txBody>
        </p:sp>
        <p:sp>
          <p:nvSpPr>
            <p:cNvPr id="38" name="Metin kutusu 37"/>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kullanımınız hayatınızda önemli problemlere sebep oluyor. İnternetin hayatınız üzerindeki etkisini değerlendirmeli ve internet kullanmanıza sebep olan problemleri tespit etmelisiniz.</a:t>
              </a:r>
            </a:p>
          </p:txBody>
        </p:sp>
      </p:grpSp>
    </p:spTree>
    <p:extLst>
      <p:ext uri="{BB962C8B-B14F-4D97-AF65-F5344CB8AC3E}">
        <p14:creationId xmlns:p14="http://schemas.microsoft.com/office/powerpoint/2010/main" val="37827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 fill="hold"/>
                                        <p:tgtEl>
                                          <p:spTgt spid="20"/>
                                        </p:tgtEl>
                                        <p:attrNameLst>
                                          <p:attrName>ppt_x</p:attrName>
                                        </p:attrNameLst>
                                      </p:cBhvr>
                                      <p:tavLst>
                                        <p:tav tm="0">
                                          <p:val>
                                            <p:strVal val="0-#ppt_w/2"/>
                                          </p:val>
                                        </p:tav>
                                        <p:tav tm="100000">
                                          <p:val>
                                            <p:strVal val="#ppt_x"/>
                                          </p:val>
                                        </p:tav>
                                      </p:tavLst>
                                    </p:anim>
                                    <p:anim calcmode="lin" valueType="num">
                                      <p:cBhvr additive="base">
                                        <p:cTn id="8" dur="2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50"/>
                                        <p:tgtEl>
                                          <p:spTgt spid="21"/>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250"/>
                                        <p:tgtEl>
                                          <p:spTgt spid="31"/>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2665816"/>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2665816"/>
            <a:ext cx="7297062" cy="1015663"/>
          </a:xfrm>
          <a:prstGeom prst="rect">
            <a:avLst/>
          </a:prstGeom>
          <a:noFill/>
        </p:spPr>
        <p:txBody>
          <a:bodyPr wrap="none" rtlCol="0">
            <a:spAutoFit/>
          </a:bodyPr>
          <a:lstStyle/>
          <a:p>
            <a:r>
              <a:rPr lang="tr-TR" sz="6000" b="1" dirty="0"/>
              <a:t>Bağımlılık Kartı Oyunu</a:t>
            </a:r>
          </a:p>
        </p:txBody>
      </p:sp>
      <p:sp>
        <p:nvSpPr>
          <p:cNvPr id="12" name="Metin kutusu 11">
            <a:extLst>
              <a:ext uri="{FF2B5EF4-FFF2-40B4-BE49-F238E27FC236}">
                <a16:creationId xmlns:a16="http://schemas.microsoft.com/office/drawing/2014/main" id="{29DFA013-C8A3-1D42-8DD3-5E926A5B35E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5</a:t>
            </a:fld>
            <a:endParaRPr lang="tr-TR" sz="2400" b="1" dirty="0">
              <a:solidFill>
                <a:srgbClr val="DADADA"/>
              </a:solidFill>
            </a:endParaRPr>
          </a:p>
        </p:txBody>
      </p:sp>
      <p:sp>
        <p:nvSpPr>
          <p:cNvPr id="14" name="Rectangle 13">
            <a:extLst>
              <a:ext uri="{FF2B5EF4-FFF2-40B4-BE49-F238E27FC236}">
                <a16:creationId xmlns:a16="http://schemas.microsoft.com/office/drawing/2014/main" id="{B06850EA-971C-9548-9994-7A7F24577D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0518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100000" t="-7000" r="-1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09478" cy="369332"/>
          </a:xfrm>
          <a:prstGeom prst="rect">
            <a:avLst/>
          </a:prstGeom>
        </p:spPr>
        <p:txBody>
          <a:bodyPr wrap="none">
            <a:spAutoFit/>
          </a:bodyPr>
          <a:lstStyle/>
          <a:p>
            <a:r>
              <a:rPr lang="tr-TR" dirty="0">
                <a:solidFill>
                  <a:schemeClr val="bg1"/>
                </a:solidFill>
              </a:rPr>
              <a:t>Alternatifler Oluşturun</a:t>
            </a:r>
          </a:p>
        </p:txBody>
      </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spTree>
    <p:extLst>
      <p:ext uri="{BB962C8B-B14F-4D97-AF65-F5344CB8AC3E}">
        <p14:creationId xmlns:p14="http://schemas.microsoft.com/office/powerpoint/2010/main" val="2843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169184" cy="369332"/>
          </a:xfrm>
          <a:prstGeom prst="rect">
            <a:avLst/>
          </a:prstGeom>
        </p:spPr>
        <p:txBody>
          <a:bodyPr wrap="none">
            <a:spAutoFit/>
          </a:bodyPr>
          <a:lstStyle/>
          <a:p>
            <a:r>
              <a:rPr lang="tr-TR" dirty="0">
                <a:solidFill>
                  <a:schemeClr val="bg1"/>
                </a:solidFill>
              </a:rPr>
              <a:t>Hep Oturmak Olmaz!</a:t>
            </a:r>
          </a:p>
        </p:txBody>
      </p:sp>
      <p:sp>
        <p:nvSpPr>
          <p:cNvPr id="18" name="Metin kutusu 17"/>
          <p:cNvSpPr txBox="1"/>
          <p:nvPr/>
        </p:nvSpPr>
        <p:spPr>
          <a:xfrm>
            <a:off x="435784" y="2592497"/>
            <a:ext cx="6073009" cy="1015663"/>
          </a:xfrm>
          <a:prstGeom prst="rect">
            <a:avLst/>
          </a:prstGeom>
          <a:noFill/>
        </p:spPr>
        <p:txBody>
          <a:bodyPr wrap="none" rtlCol="0">
            <a:spAutoFit/>
          </a:bodyPr>
          <a:lstStyle/>
          <a:p>
            <a:r>
              <a:rPr lang="tr-TR" sz="2000" dirty="0">
                <a:solidFill>
                  <a:srgbClr val="575757"/>
                </a:solidFill>
              </a:rPr>
              <a:t>Sürekli teknolojik alet başında olmak, fiziksel aktivitemizi</a:t>
            </a:r>
          </a:p>
          <a:p>
            <a:r>
              <a:rPr lang="tr-TR" sz="2000" dirty="0">
                <a:solidFill>
                  <a:srgbClr val="575757"/>
                </a:solidFill>
              </a:rPr>
              <a:t>kısıtlayarak hareketsiz bir yaşam sürmemize sebep olur</a:t>
            </a:r>
          </a:p>
          <a:p>
            <a:r>
              <a:rPr lang="tr-TR" sz="2000" dirty="0">
                <a:solidFill>
                  <a:srgbClr val="575757"/>
                </a:solidFill>
              </a:rPr>
              <a:t>ve bu durum sağlığımızı olumsuz etkiler.</a:t>
            </a:r>
          </a:p>
        </p:txBody>
      </p:sp>
    </p:spTree>
    <p:extLst>
      <p:ext uri="{BB962C8B-B14F-4D97-AF65-F5344CB8AC3E}">
        <p14:creationId xmlns:p14="http://schemas.microsoft.com/office/powerpoint/2010/main" val="23880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76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Ortak Vakitleri Çoğaltın</a:t>
            </a:r>
          </a:p>
        </p:txBody>
      </p:sp>
      <p:sp>
        <p:nvSpPr>
          <p:cNvPr id="18" name="Metin kutusu 17"/>
          <p:cNvSpPr txBox="1"/>
          <p:nvPr/>
        </p:nvSpPr>
        <p:spPr>
          <a:xfrm>
            <a:off x="435784" y="2592497"/>
            <a:ext cx="5449633" cy="1323439"/>
          </a:xfrm>
          <a:prstGeom prst="rect">
            <a:avLst/>
          </a:prstGeom>
          <a:noFill/>
        </p:spPr>
        <p:txBody>
          <a:bodyPr wrap="none" rtlCol="0">
            <a:spAutoFit/>
          </a:bodyPr>
          <a:lstStyle/>
          <a:p>
            <a:r>
              <a:rPr lang="tr-TR" sz="2000" dirty="0">
                <a:solidFill>
                  <a:srgbClr val="575757"/>
                </a:solidFill>
              </a:rPr>
              <a:t>Aile olarak geçirdiğiniz ortak vakitlerin </a:t>
            </a:r>
          </a:p>
          <a:p>
            <a:r>
              <a:rPr lang="tr-TR" sz="2000" dirty="0">
                <a:solidFill>
                  <a:srgbClr val="575757"/>
                </a:solidFill>
              </a:rPr>
              <a:t>olmasına ve bu vakitlerde herkesin birlikte </a:t>
            </a:r>
          </a:p>
          <a:p>
            <a:r>
              <a:rPr lang="tr-TR" sz="2000" dirty="0">
                <a:solidFill>
                  <a:srgbClr val="575757"/>
                </a:solidFill>
              </a:rPr>
              <a:t>olmasına özen gösterin. Özellikle kahvaltı ve </a:t>
            </a:r>
          </a:p>
          <a:p>
            <a:r>
              <a:rPr lang="tr-TR" sz="2000" dirty="0">
                <a:solidFill>
                  <a:srgbClr val="575757"/>
                </a:solidFill>
              </a:rPr>
              <a:t>akşam yemeklerini beraberce yemeye dikkat edin. </a:t>
            </a:r>
          </a:p>
        </p:txBody>
      </p:sp>
    </p:spTree>
    <p:extLst>
      <p:ext uri="{BB962C8B-B14F-4D97-AF65-F5344CB8AC3E}">
        <p14:creationId xmlns:p14="http://schemas.microsoft.com/office/powerpoint/2010/main" val="40023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65000" t="-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Zaman Sınırlaması Şart</a:t>
            </a:r>
          </a:p>
        </p:txBody>
      </p:sp>
      <p:sp>
        <p:nvSpPr>
          <p:cNvPr id="18" name="Metin kutusu 17"/>
          <p:cNvSpPr txBox="1"/>
          <p:nvPr/>
        </p:nvSpPr>
        <p:spPr>
          <a:xfrm>
            <a:off x="435784" y="2592497"/>
            <a:ext cx="3677160" cy="707886"/>
          </a:xfrm>
          <a:prstGeom prst="rect">
            <a:avLst/>
          </a:prstGeom>
          <a:noFill/>
        </p:spPr>
        <p:txBody>
          <a:bodyPr wrap="none" rtlCol="0">
            <a:spAutoFit/>
          </a:bodyPr>
          <a:lstStyle/>
          <a:p>
            <a:r>
              <a:rPr lang="tr-TR" sz="2000" dirty="0">
                <a:solidFill>
                  <a:srgbClr val="575757"/>
                </a:solidFill>
              </a:rPr>
              <a:t>Teknoloji ile geçireceğiniz zamanı </a:t>
            </a:r>
          </a:p>
          <a:p>
            <a:r>
              <a:rPr lang="tr-TR" sz="2000" dirty="0" smtClean="0">
                <a:solidFill>
                  <a:srgbClr val="575757"/>
                </a:solidFill>
              </a:rPr>
              <a:t>baştan </a:t>
            </a:r>
            <a:r>
              <a:rPr lang="tr-TR" sz="2000" dirty="0">
                <a:solidFill>
                  <a:srgbClr val="575757"/>
                </a:solidFill>
              </a:rPr>
              <a:t>planlayın.</a:t>
            </a:r>
          </a:p>
        </p:txBody>
      </p:sp>
    </p:spTree>
    <p:extLst>
      <p:ext uri="{BB962C8B-B14F-4D97-AF65-F5344CB8AC3E}">
        <p14:creationId xmlns:p14="http://schemas.microsoft.com/office/powerpoint/2010/main" val="26793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73874" cy="369332"/>
          </a:xfrm>
          <a:prstGeom prst="rect">
            <a:avLst/>
          </a:prstGeom>
        </p:spPr>
        <p:txBody>
          <a:bodyPr wrap="none">
            <a:spAutoFit/>
          </a:bodyPr>
          <a:lstStyle/>
          <a:p>
            <a:r>
              <a:rPr lang="tr-TR" dirty="0">
                <a:solidFill>
                  <a:schemeClr val="bg1"/>
                </a:solidFill>
              </a:rPr>
              <a:t>Alışkanlıklarınızla Oynayın!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Alışkın olduğunuz teknoloji kullanma </a:t>
            </a:r>
          </a:p>
          <a:p>
            <a:r>
              <a:rPr lang="tr-TR" sz="2000" dirty="0">
                <a:solidFill>
                  <a:srgbClr val="575757"/>
                </a:solidFill>
              </a:rPr>
              <a:t>zamanını ve mekânını tam zıt saatlere ve </a:t>
            </a:r>
          </a:p>
          <a:p>
            <a:r>
              <a:rPr lang="tr-TR" sz="2000" dirty="0">
                <a:solidFill>
                  <a:srgbClr val="575757"/>
                </a:solidFill>
              </a:rPr>
              <a:t>mekânlara kaydırabilirsiniz.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9000" t="-10000" r="-3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65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409314" cy="369332"/>
          </a:xfrm>
          <a:prstGeom prst="rect">
            <a:avLst/>
          </a:prstGeom>
        </p:spPr>
        <p:txBody>
          <a:bodyPr wrap="none">
            <a:spAutoFit/>
          </a:bodyPr>
          <a:lstStyle/>
          <a:p>
            <a:r>
              <a:rPr lang="tr-TR" dirty="0">
                <a:solidFill>
                  <a:schemeClr val="bg1"/>
                </a:solidFill>
              </a:rPr>
              <a:t>Dış Durdurucu Kullanın!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Makul süreyle teknoloji kullanımlarınızın </a:t>
            </a:r>
          </a:p>
          <a:p>
            <a:r>
              <a:rPr lang="tr-TR" sz="2000" dirty="0">
                <a:solidFill>
                  <a:srgbClr val="575757"/>
                </a:solidFill>
              </a:rPr>
              <a:t>hemen ardına yapılması zorunlu bir iş </a:t>
            </a:r>
          </a:p>
          <a:p>
            <a:r>
              <a:rPr lang="tr-TR" sz="2000" dirty="0">
                <a:solidFill>
                  <a:srgbClr val="575757"/>
                </a:solidFill>
              </a:rPr>
              <a:t>planlayabilirsiniz.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5794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68551" cy="369332"/>
          </a:xfrm>
          <a:prstGeom prst="rect">
            <a:avLst/>
          </a:prstGeom>
        </p:spPr>
        <p:txBody>
          <a:bodyPr wrap="none">
            <a:spAutoFit/>
          </a:bodyPr>
          <a:lstStyle/>
          <a:p>
            <a:r>
              <a:rPr lang="tr-TR" dirty="0">
                <a:solidFill>
                  <a:schemeClr val="bg1"/>
                </a:solidFill>
              </a:rPr>
              <a:t>Kendinize Hedefler Koyun!</a:t>
            </a:r>
          </a:p>
        </p:txBody>
      </p:sp>
      <p:sp>
        <p:nvSpPr>
          <p:cNvPr id="19" name="Metin kutusu 18"/>
          <p:cNvSpPr txBox="1"/>
          <p:nvPr/>
        </p:nvSpPr>
        <p:spPr>
          <a:xfrm>
            <a:off x="435784" y="2592497"/>
            <a:ext cx="4850623" cy="1015663"/>
          </a:xfrm>
          <a:prstGeom prst="rect">
            <a:avLst/>
          </a:prstGeom>
          <a:noFill/>
        </p:spPr>
        <p:txBody>
          <a:bodyPr wrap="none" rtlCol="0">
            <a:spAutoFit/>
          </a:bodyPr>
          <a:lstStyle/>
          <a:p>
            <a:r>
              <a:rPr lang="tr-TR" sz="2000" dirty="0">
                <a:solidFill>
                  <a:srgbClr val="575757"/>
                </a:solidFill>
              </a:rPr>
              <a:t>Teknoloji kullanımınıza makul bir zaman </a:t>
            </a:r>
          </a:p>
          <a:p>
            <a:r>
              <a:rPr lang="tr-TR" sz="2000" dirty="0">
                <a:solidFill>
                  <a:srgbClr val="575757"/>
                </a:solidFill>
              </a:rPr>
              <a:t>sınırlaması koyabilir ve bu süreyi yavaş yavaş </a:t>
            </a:r>
          </a:p>
          <a:p>
            <a:r>
              <a:rPr lang="tr-TR" sz="2000" dirty="0">
                <a:solidFill>
                  <a:srgbClr val="575757"/>
                </a:solidFill>
              </a:rPr>
              <a:t>azaltabilirsiniz.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952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3986476" cy="369332"/>
          </a:xfrm>
          <a:prstGeom prst="rect">
            <a:avLst/>
          </a:prstGeom>
        </p:spPr>
        <p:txBody>
          <a:bodyPr wrap="none">
            <a:spAutoFit/>
          </a:bodyPr>
          <a:lstStyle/>
          <a:p>
            <a:r>
              <a:rPr lang="tr-TR" dirty="0">
                <a:solidFill>
                  <a:schemeClr val="bg1"/>
                </a:solidFill>
              </a:rPr>
              <a:t>Çok Kullandığınız İşlevlerden Uzak Durun</a:t>
            </a:r>
          </a:p>
        </p:txBody>
      </p:sp>
      <p:sp>
        <p:nvSpPr>
          <p:cNvPr id="19" name="Metin kutusu 18"/>
          <p:cNvSpPr txBox="1"/>
          <p:nvPr/>
        </p:nvSpPr>
        <p:spPr>
          <a:xfrm>
            <a:off x="435784" y="2592497"/>
            <a:ext cx="5505738" cy="1015663"/>
          </a:xfrm>
          <a:prstGeom prst="rect">
            <a:avLst/>
          </a:prstGeom>
          <a:noFill/>
        </p:spPr>
        <p:txBody>
          <a:bodyPr wrap="none" rtlCol="0">
            <a:spAutoFit/>
          </a:bodyPr>
          <a:lstStyle/>
          <a:p>
            <a:r>
              <a:rPr lang="tr-TR" sz="2000" dirty="0">
                <a:solidFill>
                  <a:srgbClr val="575757"/>
                </a:solidFill>
              </a:rPr>
              <a:t>Çok sık kullandığınız teknoloji ürününün işlevinden </a:t>
            </a:r>
          </a:p>
          <a:p>
            <a:r>
              <a:rPr lang="tr-TR" sz="2000" dirty="0">
                <a:solidFill>
                  <a:srgbClr val="575757"/>
                </a:solidFill>
              </a:rPr>
              <a:t>olabildiğince uzaklaşıp alternatiflerine </a:t>
            </a:r>
          </a:p>
          <a:p>
            <a:r>
              <a:rPr lang="tr-TR" sz="2000" dirty="0">
                <a:solidFill>
                  <a:srgbClr val="575757"/>
                </a:solidFill>
              </a:rPr>
              <a:t>yönelebilirsiniz. </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475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49636" cy="369332"/>
          </a:xfrm>
          <a:prstGeom prst="rect">
            <a:avLst/>
          </a:prstGeom>
        </p:spPr>
        <p:txBody>
          <a:bodyPr wrap="none">
            <a:spAutoFit/>
          </a:bodyPr>
          <a:lstStyle/>
          <a:p>
            <a:r>
              <a:rPr lang="tr-TR" dirty="0">
                <a:solidFill>
                  <a:schemeClr val="bg1"/>
                </a:solidFill>
              </a:rPr>
              <a:t>Hatırlatıcı Kartlar Kullanın!</a:t>
            </a:r>
          </a:p>
        </p:txBody>
      </p:sp>
      <p:sp>
        <p:nvSpPr>
          <p:cNvPr id="19" name="Metin kutusu 18"/>
          <p:cNvSpPr txBox="1"/>
          <p:nvPr/>
        </p:nvSpPr>
        <p:spPr>
          <a:xfrm>
            <a:off x="435784" y="2592497"/>
            <a:ext cx="5199950" cy="1015663"/>
          </a:xfrm>
          <a:prstGeom prst="rect">
            <a:avLst/>
          </a:prstGeom>
          <a:noFill/>
        </p:spPr>
        <p:txBody>
          <a:bodyPr wrap="none" rtlCol="0">
            <a:spAutoFit/>
          </a:bodyPr>
          <a:lstStyle/>
          <a:p>
            <a:r>
              <a:rPr lang="tr-TR" sz="2000" dirty="0">
                <a:solidFill>
                  <a:srgbClr val="575757"/>
                </a:solidFill>
              </a:rPr>
              <a:t>Teknolojinin bağımlı kullanımının neler </a:t>
            </a:r>
          </a:p>
          <a:p>
            <a:r>
              <a:rPr lang="tr-TR" sz="2000" dirty="0">
                <a:solidFill>
                  <a:srgbClr val="575757"/>
                </a:solidFill>
              </a:rPr>
              <a:t>k</a:t>
            </a:r>
            <a:r>
              <a:rPr lang="tr-TR" sz="2000" dirty="0" smtClean="0">
                <a:solidFill>
                  <a:srgbClr val="575757"/>
                </a:solidFill>
              </a:rPr>
              <a:t>aybettireceği ile ilgili </a:t>
            </a:r>
            <a:r>
              <a:rPr lang="tr-TR" sz="2000" dirty="0">
                <a:solidFill>
                  <a:srgbClr val="575757"/>
                </a:solidFill>
              </a:rPr>
              <a:t>hatırlatıcı </a:t>
            </a:r>
            <a:r>
              <a:rPr lang="tr-TR" sz="2000" dirty="0" smtClean="0">
                <a:solidFill>
                  <a:srgbClr val="575757"/>
                </a:solidFill>
              </a:rPr>
              <a:t>kartları </a:t>
            </a:r>
            <a:r>
              <a:rPr lang="tr-TR" sz="2000" dirty="0">
                <a:solidFill>
                  <a:srgbClr val="575757"/>
                </a:solidFill>
              </a:rPr>
              <a:t>evinizin </a:t>
            </a:r>
          </a:p>
          <a:p>
            <a:r>
              <a:rPr lang="tr-TR" sz="2000" dirty="0">
                <a:solidFill>
                  <a:srgbClr val="575757"/>
                </a:solidFill>
              </a:rPr>
              <a:t>uygun yerlerine asabilirsiniz.</a:t>
            </a:r>
          </a:p>
        </p:txBody>
      </p:sp>
      <p:sp>
        <p:nvSpPr>
          <p:cNvPr id="16"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296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16"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4"/>
          <a:stretch>
            <a:fillRect/>
          </a:stretch>
        </p:blipFill>
        <p:spPr>
          <a:xfrm>
            <a:off x="-11111" y="1649809"/>
            <a:ext cx="5179878" cy="626747"/>
          </a:xfrm>
          <a:prstGeom prst="rect">
            <a:avLst/>
          </a:prstGeom>
        </p:spPr>
      </p:pic>
      <p:sp>
        <p:nvSpPr>
          <p:cNvPr id="18" name="Dikdörtgen 17"/>
          <p:cNvSpPr/>
          <p:nvPr/>
        </p:nvSpPr>
        <p:spPr>
          <a:xfrm>
            <a:off x="447166" y="1778516"/>
            <a:ext cx="2829493" cy="369332"/>
          </a:xfrm>
          <a:prstGeom prst="rect">
            <a:avLst/>
          </a:prstGeom>
        </p:spPr>
        <p:txBody>
          <a:bodyPr wrap="none">
            <a:spAutoFit/>
          </a:bodyPr>
          <a:lstStyle/>
          <a:p>
            <a:r>
              <a:rPr lang="tr-TR" dirty="0">
                <a:solidFill>
                  <a:schemeClr val="bg1"/>
                </a:solidFill>
              </a:rPr>
              <a:t>Gerektiğinde Yardım İsteyin!</a:t>
            </a:r>
          </a:p>
        </p:txBody>
      </p:sp>
      <p:sp>
        <p:nvSpPr>
          <p:cNvPr id="19" name="Metin kutusu 18"/>
          <p:cNvSpPr txBox="1"/>
          <p:nvPr/>
        </p:nvSpPr>
        <p:spPr>
          <a:xfrm>
            <a:off x="435784" y="2592497"/>
            <a:ext cx="4598695" cy="1015663"/>
          </a:xfrm>
          <a:prstGeom prst="rect">
            <a:avLst/>
          </a:prstGeom>
          <a:noFill/>
        </p:spPr>
        <p:txBody>
          <a:bodyPr wrap="none" rtlCol="0">
            <a:spAutoFit/>
          </a:bodyPr>
          <a:lstStyle/>
          <a:p>
            <a:r>
              <a:rPr lang="tr-TR" sz="2000" dirty="0">
                <a:solidFill>
                  <a:srgbClr val="575757"/>
                </a:solidFill>
              </a:rPr>
              <a:t>Başta okul rehber öğretmeni olmak üzere </a:t>
            </a:r>
          </a:p>
          <a:p>
            <a:r>
              <a:rPr lang="tr-TR" sz="2000" dirty="0">
                <a:solidFill>
                  <a:srgbClr val="575757"/>
                </a:solidFill>
              </a:rPr>
              <a:t>ihtiyaç duyduğunuzda uzman desteği </a:t>
            </a:r>
          </a:p>
          <a:p>
            <a:r>
              <a:rPr lang="tr-TR" sz="2000" dirty="0">
                <a:solidFill>
                  <a:srgbClr val="575757"/>
                </a:solidFill>
              </a:rPr>
              <a:t>alabilirsiniz.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995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p:bldP spid="18"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a:t>
            </a:r>
            <a:r>
              <a:rPr lang="tr-TR" sz="6000" b="1" dirty="0" smtClean="0"/>
              <a:t>Neler </a:t>
            </a:r>
            <a:r>
              <a:rPr lang="tr-TR" sz="6000" b="1" dirty="0"/>
              <a:t>O</a:t>
            </a:r>
            <a:r>
              <a:rPr lang="tr-TR" sz="6000" b="1" dirty="0" smtClean="0"/>
              <a:t>labilir</a:t>
            </a:r>
            <a:r>
              <a:rPr lang="tr-TR" sz="6000" b="1" dirty="0"/>
              <a:t>?</a:t>
            </a:r>
          </a:p>
        </p:txBody>
      </p:sp>
      <p:grpSp>
        <p:nvGrpSpPr>
          <p:cNvPr id="2" name="Grup 1"/>
          <p:cNvGrpSpPr/>
          <p:nvPr/>
        </p:nvGrpSpPr>
        <p:grpSpPr>
          <a:xfrm>
            <a:off x="1339148" y="2669349"/>
            <a:ext cx="2482859" cy="1956814"/>
            <a:chOff x="1339148" y="2669349"/>
            <a:chExt cx="2482859" cy="1956814"/>
          </a:xfrm>
        </p:grpSpPr>
        <p:sp>
          <p:nvSpPr>
            <p:cNvPr id="25" name="Line 64"/>
            <p:cNvSpPr>
              <a:spLocks noChangeShapeType="1"/>
            </p:cNvSpPr>
            <p:nvPr/>
          </p:nvSpPr>
          <p:spPr bwMode="auto">
            <a:xfrm>
              <a:off x="1339478" y="3948749"/>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339148" y="4041388"/>
              <a:ext cx="2482859" cy="584775"/>
            </a:xfrm>
            <a:prstGeom prst="rect">
              <a:avLst/>
            </a:prstGeom>
          </p:spPr>
          <p:txBody>
            <a:bodyPr wrap="none">
              <a:spAutoFit/>
            </a:bodyPr>
            <a:lstStyle/>
            <a:p>
              <a:pPr algn="ctr"/>
              <a:r>
                <a:rPr lang="tr-TR" sz="1600" dirty="0">
                  <a:solidFill>
                    <a:schemeClr val="tx1">
                      <a:lumMod val="65000"/>
                      <a:lumOff val="35000"/>
                    </a:schemeClr>
                  </a:solidFill>
                </a:rPr>
                <a:t>Teknoloji başında harcanan </a:t>
              </a:r>
            </a:p>
            <a:p>
              <a:pPr algn="ctr"/>
              <a:r>
                <a:rPr lang="tr-TR" sz="1600" dirty="0">
                  <a:solidFill>
                    <a:schemeClr val="tx1">
                      <a:lumMod val="65000"/>
                      <a:lumOff val="35000"/>
                    </a:schemeClr>
                  </a:solidFill>
                </a:rPr>
                <a:t>vaktin giderek artması </a:t>
              </a:r>
            </a:p>
          </p:txBody>
        </p:sp>
        <p:pic>
          <p:nvPicPr>
            <p:cNvPr id="7" name="Resim 6"/>
            <p:cNvPicPr>
              <a:picLocks noChangeAspect="1"/>
            </p:cNvPicPr>
            <p:nvPr/>
          </p:nvPicPr>
          <p:blipFill>
            <a:blip r:embed="rId3"/>
            <a:stretch>
              <a:fillRect/>
            </a:stretch>
          </p:blipFill>
          <p:spPr>
            <a:xfrm>
              <a:off x="1995577" y="2669349"/>
              <a:ext cx="1170000" cy="1057500"/>
            </a:xfrm>
            <a:prstGeom prst="rect">
              <a:avLst/>
            </a:prstGeom>
          </p:spPr>
        </p:pic>
      </p:grpSp>
      <p:grpSp>
        <p:nvGrpSpPr>
          <p:cNvPr id="3" name="Grup 2"/>
          <p:cNvGrpSpPr/>
          <p:nvPr/>
        </p:nvGrpSpPr>
        <p:grpSpPr>
          <a:xfrm>
            <a:off x="4293103" y="3896797"/>
            <a:ext cx="3605795" cy="2148439"/>
            <a:chOff x="4293103" y="3896797"/>
            <a:chExt cx="3605795" cy="2148439"/>
          </a:xfrm>
        </p:grpSpPr>
        <p:pic>
          <p:nvPicPr>
            <p:cNvPr id="10" name="Resim 9"/>
            <p:cNvPicPr>
              <a:picLocks noChangeAspect="1"/>
            </p:cNvPicPr>
            <p:nvPr/>
          </p:nvPicPr>
          <p:blipFill>
            <a:blip r:embed="rId4"/>
            <a:stretch>
              <a:fillRect/>
            </a:stretch>
          </p:blipFill>
          <p:spPr>
            <a:xfrm>
              <a:off x="5730375" y="3896797"/>
              <a:ext cx="731250" cy="1023750"/>
            </a:xfrm>
            <a:prstGeom prst="rect">
              <a:avLst/>
            </a:prstGeom>
          </p:spPr>
        </p:pic>
        <p:sp>
          <p:nvSpPr>
            <p:cNvPr id="39" name="Line 64"/>
            <p:cNvSpPr>
              <a:spLocks noChangeShapeType="1"/>
            </p:cNvSpPr>
            <p:nvPr/>
          </p:nvSpPr>
          <p:spPr bwMode="auto">
            <a:xfrm>
              <a:off x="4854901" y="512160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4293103" y="5214239"/>
              <a:ext cx="3605795" cy="830997"/>
            </a:xfrm>
            <a:prstGeom prst="rect">
              <a:avLst/>
            </a:prstGeom>
          </p:spPr>
          <p:txBody>
            <a:bodyPr wrap="none">
              <a:spAutoFit/>
            </a:bodyPr>
            <a:lstStyle/>
            <a:p>
              <a:pPr algn="ctr"/>
              <a:r>
                <a:rPr lang="tr-TR" sz="1600" dirty="0">
                  <a:solidFill>
                    <a:schemeClr val="tx1">
                      <a:lumMod val="65000"/>
                      <a:lumOff val="35000"/>
                    </a:schemeClr>
                  </a:solidFill>
                </a:rPr>
                <a:t>Ruhsal, sosyal, adli ya da bedensel </a:t>
              </a:r>
            </a:p>
            <a:p>
              <a:pPr algn="ctr"/>
              <a:r>
                <a:rPr lang="tr-TR" sz="1600" dirty="0">
                  <a:solidFill>
                    <a:schemeClr val="tx1">
                      <a:lumMod val="65000"/>
                      <a:lumOff val="35000"/>
                    </a:schemeClr>
                  </a:solidFill>
                </a:rPr>
                <a:t>bir sorun oluşturmasına rağmen </a:t>
              </a:r>
            </a:p>
            <a:p>
              <a:pPr algn="ctr"/>
              <a:r>
                <a:rPr lang="tr-TR" sz="1600" dirty="0">
                  <a:solidFill>
                    <a:schemeClr val="tx1">
                      <a:lumMod val="65000"/>
                      <a:lumOff val="35000"/>
                    </a:schemeClr>
                  </a:solidFill>
                </a:rPr>
                <a:t>teknolojinin kullanılmaya devam edilmesi</a:t>
              </a:r>
            </a:p>
          </p:txBody>
        </p:sp>
      </p:grpSp>
      <p:sp>
        <p:nvSpPr>
          <p:cNvPr id="44" name="Dikdörtgen 43"/>
          <p:cNvSpPr/>
          <p:nvPr/>
        </p:nvSpPr>
        <p:spPr>
          <a:xfrm>
            <a:off x="3645489" y="1809110"/>
            <a:ext cx="4901022" cy="584775"/>
          </a:xfrm>
          <a:prstGeom prst="rect">
            <a:avLst/>
          </a:prstGeom>
        </p:spPr>
        <p:txBody>
          <a:bodyPr wrap="none">
            <a:spAutoFit/>
          </a:bodyPr>
          <a:lstStyle/>
          <a:p>
            <a:pPr algn="ctr"/>
            <a:r>
              <a:rPr lang="tr-TR" sz="1600" b="1" dirty="0">
                <a:solidFill>
                  <a:srgbClr val="E61F4F"/>
                </a:solidFill>
              </a:rPr>
              <a:t>Teknoloji bağımlılığın başladığını ya da başlamak  üzere </a:t>
            </a:r>
          </a:p>
          <a:p>
            <a:pPr algn="ctr"/>
            <a:r>
              <a:rPr lang="tr-TR" sz="1600" b="1" dirty="0">
                <a:solidFill>
                  <a:srgbClr val="E61F4F"/>
                </a:solidFill>
              </a:rPr>
              <a:t>olduğunu aşağıdaki davranışlardan anlayabiliriz;</a:t>
            </a:r>
          </a:p>
        </p:txBody>
      </p:sp>
      <p:grpSp>
        <p:nvGrpSpPr>
          <p:cNvPr id="9" name="Grup 8"/>
          <p:cNvGrpSpPr/>
          <p:nvPr/>
        </p:nvGrpSpPr>
        <p:grpSpPr>
          <a:xfrm>
            <a:off x="7604068" y="2714300"/>
            <a:ext cx="3891643" cy="2107574"/>
            <a:chOff x="7604068" y="2714300"/>
            <a:chExt cx="3891643" cy="2107574"/>
          </a:xfrm>
        </p:grpSpPr>
        <p:sp>
          <p:nvSpPr>
            <p:cNvPr id="42" name="Line 64"/>
            <p:cNvSpPr>
              <a:spLocks noChangeShapeType="1"/>
            </p:cNvSpPr>
            <p:nvPr/>
          </p:nvSpPr>
          <p:spPr bwMode="auto">
            <a:xfrm>
              <a:off x="8308790" y="3898238"/>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7604068" y="3990877"/>
              <a:ext cx="3891643" cy="830997"/>
            </a:xfrm>
            <a:prstGeom prst="rect">
              <a:avLst/>
            </a:prstGeom>
          </p:spPr>
          <p:txBody>
            <a:bodyPr wrap="none">
              <a:spAutoFit/>
            </a:bodyPr>
            <a:lstStyle/>
            <a:p>
              <a:pPr algn="ctr"/>
              <a:r>
                <a:rPr lang="tr-TR" sz="1600" dirty="0">
                  <a:solidFill>
                    <a:schemeClr val="tx1">
                      <a:lumMod val="65000"/>
                      <a:lumOff val="35000"/>
                    </a:schemeClr>
                  </a:solidFill>
                </a:rPr>
                <a:t>Teknolojiden uzak kalınca huzursuzluk, </a:t>
              </a:r>
            </a:p>
            <a:p>
              <a:pPr algn="ctr"/>
              <a:r>
                <a:rPr lang="tr-TR" sz="1600" dirty="0">
                  <a:solidFill>
                    <a:schemeClr val="tx1">
                      <a:lumMod val="65000"/>
                      <a:lumOff val="35000"/>
                    </a:schemeClr>
                  </a:solidFill>
                </a:rPr>
                <a:t>uykusuzluk, öfke gibi yoksunluk belirtilerinin </a:t>
              </a:r>
            </a:p>
            <a:p>
              <a:pPr algn="ctr"/>
              <a:r>
                <a:rPr lang="tr-TR" sz="1600" dirty="0">
                  <a:solidFill>
                    <a:schemeClr val="tx1">
                      <a:lumMod val="65000"/>
                      <a:lumOff val="35000"/>
                    </a:schemeClr>
                  </a:solidFill>
                </a:rPr>
                <a:t>ortaya çıkması </a:t>
              </a:r>
            </a:p>
          </p:txBody>
        </p:sp>
        <p:pic>
          <p:nvPicPr>
            <p:cNvPr id="8" name="Resim 7"/>
            <p:cNvPicPr>
              <a:picLocks noChangeAspect="1"/>
            </p:cNvPicPr>
            <p:nvPr/>
          </p:nvPicPr>
          <p:blipFill>
            <a:blip r:embed="rId5"/>
            <a:stretch>
              <a:fillRect/>
            </a:stretch>
          </p:blipFill>
          <p:spPr>
            <a:xfrm>
              <a:off x="9038014" y="2714300"/>
              <a:ext cx="1023750" cy="1035000"/>
            </a:xfrm>
            <a:prstGeom prst="rect">
              <a:avLst/>
            </a:prstGeom>
          </p:spPr>
        </p:pic>
      </p:grpSp>
      <p:sp>
        <p:nvSpPr>
          <p:cNvPr id="24" name="Metin kutusu 23">
            <a:extLst>
              <a:ext uri="{FF2B5EF4-FFF2-40B4-BE49-F238E27FC236}">
                <a16:creationId xmlns:a16="http://schemas.microsoft.com/office/drawing/2014/main" id="{EED048FC-20E9-664F-84DE-2868E55F95B6}"/>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6</a:t>
            </a:fld>
            <a:endParaRPr lang="tr-TR" sz="2400" b="1" dirty="0">
              <a:solidFill>
                <a:srgbClr val="DADADA"/>
              </a:solidFill>
            </a:endParaRPr>
          </a:p>
        </p:txBody>
      </p:sp>
      <p:sp>
        <p:nvSpPr>
          <p:cNvPr id="27" name="Rectangle 13">
            <a:extLst>
              <a:ext uri="{FF2B5EF4-FFF2-40B4-BE49-F238E27FC236}">
                <a16:creationId xmlns:a16="http://schemas.microsoft.com/office/drawing/2014/main" id="{20FBB16B-F34C-894C-B8EF-F5FE0593477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1089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a:t>
            </a:r>
            <a:r>
              <a:rPr lang="tr-TR" sz="6000" b="1" dirty="0" smtClean="0">
                <a:solidFill>
                  <a:srgbClr val="575757"/>
                </a:solidFill>
              </a:rPr>
              <a:t>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1246752" cy="369332"/>
          </a:xfrm>
          <a:prstGeom prst="rect">
            <a:avLst/>
          </a:prstGeom>
        </p:spPr>
        <p:txBody>
          <a:bodyPr wrap="none">
            <a:spAutoFit/>
          </a:bodyPr>
          <a:lstStyle/>
          <a:p>
            <a:r>
              <a:rPr lang="tr-TR" dirty="0">
                <a:solidFill>
                  <a:schemeClr val="bg1"/>
                </a:solidFill>
              </a:rPr>
              <a:t>Spor Yapın!</a:t>
            </a:r>
          </a:p>
        </p:txBody>
      </p:sp>
      <p:sp>
        <p:nvSpPr>
          <p:cNvPr id="19" name="Metin kutusu 18"/>
          <p:cNvSpPr txBox="1"/>
          <p:nvPr/>
        </p:nvSpPr>
        <p:spPr>
          <a:xfrm>
            <a:off x="435784" y="2592497"/>
            <a:ext cx="4796762" cy="1323439"/>
          </a:xfrm>
          <a:prstGeom prst="rect">
            <a:avLst/>
          </a:prstGeom>
          <a:noFill/>
        </p:spPr>
        <p:txBody>
          <a:bodyPr wrap="none" rtlCol="0">
            <a:spAutoFit/>
          </a:bodyPr>
          <a:lstStyle/>
          <a:p>
            <a:r>
              <a:rPr lang="tr-TR" sz="2000" dirty="0">
                <a:solidFill>
                  <a:srgbClr val="575757"/>
                </a:solidFill>
              </a:rPr>
              <a:t>Spor yapmak vücutta biriken enerjiyi sağlıklı </a:t>
            </a:r>
          </a:p>
          <a:p>
            <a:r>
              <a:rPr lang="tr-TR" sz="2000" dirty="0">
                <a:solidFill>
                  <a:srgbClr val="575757"/>
                </a:solidFill>
              </a:rPr>
              <a:t>bir şekilde boşaltmayı sağlayacağından </a:t>
            </a:r>
          </a:p>
          <a:p>
            <a:r>
              <a:rPr lang="tr-TR" sz="2000" dirty="0">
                <a:solidFill>
                  <a:srgbClr val="575757"/>
                </a:solidFill>
              </a:rPr>
              <a:t>bağımlılığın tedavi sürecini </a:t>
            </a:r>
          </a:p>
          <a:p>
            <a:r>
              <a:rPr lang="tr-TR" sz="2000" dirty="0">
                <a:solidFill>
                  <a:srgbClr val="575757"/>
                </a:solidFill>
              </a:rPr>
              <a:t>kolaylaştırabilecektir.</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187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a:t>
            </a:r>
            <a:r>
              <a:rPr lang="tr-TR" sz="6000" b="1" dirty="0" smtClean="0">
                <a:solidFill>
                  <a:srgbClr val="575757"/>
                </a:solidFill>
              </a:rPr>
              <a:t>Ne </a:t>
            </a:r>
            <a:r>
              <a:rPr lang="tr-TR" sz="6000" b="1" dirty="0">
                <a:solidFill>
                  <a:srgbClr val="575757"/>
                </a:solidFill>
              </a:rPr>
              <a:t>Y</a:t>
            </a:r>
            <a:r>
              <a:rPr lang="tr-TR" sz="6000" b="1" dirty="0" smtClean="0">
                <a:solidFill>
                  <a:srgbClr val="575757"/>
                </a:solidFill>
              </a:rPr>
              <a:t>apmalıyım</a:t>
            </a:r>
            <a:r>
              <a:rPr lang="tr-TR" sz="6000" b="1" dirty="0">
                <a:solidFill>
                  <a:srgbClr val="575757"/>
                </a:solidFill>
              </a:rPr>
              <a:t>?</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358531" cy="369332"/>
          </a:xfrm>
          <a:prstGeom prst="rect">
            <a:avLst/>
          </a:prstGeom>
        </p:spPr>
        <p:txBody>
          <a:bodyPr wrap="none">
            <a:spAutoFit/>
          </a:bodyPr>
          <a:lstStyle/>
          <a:p>
            <a:r>
              <a:rPr lang="tr-TR" dirty="0">
                <a:solidFill>
                  <a:schemeClr val="bg1"/>
                </a:solidFill>
              </a:rPr>
              <a:t>Sosyal Beceriler Edinin!</a:t>
            </a:r>
          </a:p>
        </p:txBody>
      </p:sp>
      <p:sp>
        <p:nvSpPr>
          <p:cNvPr id="19" name="Metin kutusu 18"/>
          <p:cNvSpPr txBox="1"/>
          <p:nvPr/>
        </p:nvSpPr>
        <p:spPr>
          <a:xfrm>
            <a:off x="435784" y="2592497"/>
            <a:ext cx="5048883" cy="1938992"/>
          </a:xfrm>
          <a:prstGeom prst="rect">
            <a:avLst/>
          </a:prstGeom>
          <a:noFill/>
        </p:spPr>
        <p:txBody>
          <a:bodyPr wrap="none" rtlCol="0">
            <a:spAutoFit/>
          </a:bodyPr>
          <a:lstStyle/>
          <a:p>
            <a:r>
              <a:rPr lang="tr-TR" sz="2000" dirty="0">
                <a:solidFill>
                  <a:srgbClr val="575757"/>
                </a:solidFill>
              </a:rPr>
              <a:t>Yeni </a:t>
            </a:r>
            <a:r>
              <a:rPr lang="tr-TR" sz="2000" dirty="0" smtClean="0">
                <a:solidFill>
                  <a:srgbClr val="575757"/>
                </a:solidFill>
              </a:rPr>
              <a:t>sosyal </a:t>
            </a:r>
            <a:r>
              <a:rPr lang="tr-TR" sz="2000" dirty="0">
                <a:solidFill>
                  <a:srgbClr val="575757"/>
                </a:solidFill>
              </a:rPr>
              <a:t>becerilerin kazanılması </a:t>
            </a:r>
          </a:p>
          <a:p>
            <a:r>
              <a:rPr lang="tr-TR" sz="2000" dirty="0">
                <a:solidFill>
                  <a:srgbClr val="575757"/>
                </a:solidFill>
              </a:rPr>
              <a:t>teknoloji bağımlılığının tedavisinde oldukça </a:t>
            </a:r>
          </a:p>
          <a:p>
            <a:r>
              <a:rPr lang="tr-TR" sz="2000" dirty="0">
                <a:solidFill>
                  <a:srgbClr val="575757"/>
                </a:solidFill>
              </a:rPr>
              <a:t>faydalı olabilmektedir. Kendini ifade edebilme, </a:t>
            </a:r>
          </a:p>
          <a:p>
            <a:r>
              <a:rPr lang="tr-TR" sz="2000" dirty="0">
                <a:solidFill>
                  <a:srgbClr val="575757"/>
                </a:solidFill>
              </a:rPr>
              <a:t>iletişim becerilerine sahip olabilme, </a:t>
            </a:r>
          </a:p>
          <a:p>
            <a:r>
              <a:rPr lang="tr-TR" sz="2000" dirty="0">
                <a:solidFill>
                  <a:srgbClr val="575757"/>
                </a:solidFill>
              </a:rPr>
              <a:t>öfke kontrolü, zaman yönetimi becerilerine </a:t>
            </a:r>
          </a:p>
          <a:p>
            <a:r>
              <a:rPr lang="tr-TR" sz="2000" dirty="0">
                <a:solidFill>
                  <a:srgbClr val="575757"/>
                </a:solidFill>
              </a:rPr>
              <a:t>sahip olabilme gibi…</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2616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3"/>
          <a:stretch>
            <a:fillRect/>
          </a:stretch>
        </p:blipFill>
        <p:spPr>
          <a:xfrm>
            <a:off x="5409749" y="572053"/>
            <a:ext cx="1372500" cy="1237500"/>
          </a:xfrm>
          <a:prstGeom prst="rect">
            <a:avLst/>
          </a:prstGeom>
        </p:spPr>
      </p:pic>
      <p:pic>
        <p:nvPicPr>
          <p:cNvPr id="17" name="Resim 16"/>
          <p:cNvPicPr>
            <a:picLocks noChangeAspect="1"/>
          </p:cNvPicPr>
          <p:nvPr/>
        </p:nvPicPr>
        <p:blipFill>
          <a:blip r:embed="rId4"/>
          <a:stretch>
            <a:fillRect/>
          </a:stretch>
        </p:blipFill>
        <p:spPr>
          <a:xfrm>
            <a:off x="9266777" y="2344766"/>
            <a:ext cx="1698750" cy="1822500"/>
          </a:xfrm>
          <a:prstGeom prst="rect">
            <a:avLst/>
          </a:prstGeom>
        </p:spPr>
      </p:pic>
      <p:pic>
        <p:nvPicPr>
          <p:cNvPr id="18" name="Resim 17"/>
          <p:cNvPicPr>
            <a:picLocks noChangeAspect="1"/>
          </p:cNvPicPr>
          <p:nvPr/>
        </p:nvPicPr>
        <p:blipFill>
          <a:blip r:embed="rId5"/>
          <a:stretch>
            <a:fillRect/>
          </a:stretch>
        </p:blipFill>
        <p:spPr>
          <a:xfrm>
            <a:off x="898880" y="2620391"/>
            <a:ext cx="2362500" cy="1271250"/>
          </a:xfrm>
          <a:prstGeom prst="rect">
            <a:avLst/>
          </a:prstGeom>
        </p:spPr>
      </p:pic>
      <p:pic>
        <p:nvPicPr>
          <p:cNvPr id="19" name="Resim 18"/>
          <p:cNvPicPr>
            <a:picLocks noChangeAspect="1"/>
          </p:cNvPicPr>
          <p:nvPr/>
        </p:nvPicPr>
        <p:blipFill>
          <a:blip r:embed="rId6"/>
          <a:stretch>
            <a:fillRect/>
          </a:stretch>
        </p:blipFill>
        <p:spPr>
          <a:xfrm>
            <a:off x="5780999" y="4636713"/>
            <a:ext cx="1001250" cy="1631250"/>
          </a:xfrm>
          <a:prstGeom prst="rect">
            <a:avLst/>
          </a:prstGeom>
        </p:spPr>
      </p:pic>
      <p:sp>
        <p:nvSpPr>
          <p:cNvPr id="48" name="Metin kutusu 47"/>
          <p:cNvSpPr txBox="1"/>
          <p:nvPr/>
        </p:nvSpPr>
        <p:spPr>
          <a:xfrm>
            <a:off x="454743" y="978556"/>
            <a:ext cx="4381584" cy="1077218"/>
          </a:xfrm>
          <a:prstGeom prst="rect">
            <a:avLst/>
          </a:prstGeom>
          <a:noFill/>
        </p:spPr>
        <p:txBody>
          <a:bodyPr wrap="square" rtlCol="0">
            <a:spAutoFit/>
          </a:bodyPr>
          <a:lstStyle/>
          <a:p>
            <a:pPr algn="ctr"/>
            <a:r>
              <a:rPr lang="tr-TR" sz="3200" b="1" dirty="0">
                <a:solidFill>
                  <a:schemeClr val="bg1"/>
                </a:solidFill>
              </a:rPr>
              <a:t>e-sosyal misiniz?</a:t>
            </a:r>
          </a:p>
          <a:p>
            <a:pPr algn="ctr"/>
            <a:r>
              <a:rPr lang="tr-TR" sz="3200" b="1" dirty="0">
                <a:solidFill>
                  <a:schemeClr val="bg1"/>
                </a:solidFill>
              </a:rPr>
              <a:t>a-sosyal mi?</a:t>
            </a:r>
          </a:p>
        </p:txBody>
      </p:sp>
      <p:sp>
        <p:nvSpPr>
          <p:cNvPr id="49" name="Metin kutusu 48"/>
          <p:cNvSpPr txBox="1"/>
          <p:nvPr/>
        </p:nvSpPr>
        <p:spPr>
          <a:xfrm>
            <a:off x="7156074" y="708153"/>
            <a:ext cx="4381584" cy="1077218"/>
          </a:xfrm>
          <a:prstGeom prst="rect">
            <a:avLst/>
          </a:prstGeom>
          <a:noFill/>
        </p:spPr>
        <p:txBody>
          <a:bodyPr wrap="square" rtlCol="0">
            <a:spAutoFit/>
          </a:bodyPr>
          <a:lstStyle/>
          <a:p>
            <a:pPr algn="ctr"/>
            <a:r>
              <a:rPr lang="tr-TR" sz="3200" b="1" dirty="0">
                <a:solidFill>
                  <a:schemeClr val="bg1"/>
                </a:solidFill>
              </a:rPr>
              <a:t>Hayat nehri</a:t>
            </a:r>
          </a:p>
          <a:p>
            <a:pPr algn="ctr"/>
            <a:r>
              <a:rPr lang="tr-TR" sz="3200" b="1" dirty="0">
                <a:solidFill>
                  <a:schemeClr val="bg1"/>
                </a:solidFill>
              </a:rPr>
              <a:t>netten akmıyor!</a:t>
            </a:r>
          </a:p>
        </p:txBody>
      </p:sp>
      <p:sp>
        <p:nvSpPr>
          <p:cNvPr id="50" name="Metin kutusu 49"/>
          <p:cNvSpPr txBox="1"/>
          <p:nvPr/>
        </p:nvSpPr>
        <p:spPr>
          <a:xfrm>
            <a:off x="3905207" y="2788108"/>
            <a:ext cx="4381584" cy="1077218"/>
          </a:xfrm>
          <a:prstGeom prst="rect">
            <a:avLst/>
          </a:prstGeom>
          <a:noFill/>
        </p:spPr>
        <p:txBody>
          <a:bodyPr wrap="square" rtlCol="0">
            <a:spAutoFit/>
          </a:bodyPr>
          <a:lstStyle/>
          <a:p>
            <a:pPr algn="ctr"/>
            <a:r>
              <a:rPr lang="tr-TR" sz="3200" b="1" dirty="0">
                <a:solidFill>
                  <a:schemeClr val="bg1"/>
                </a:solidFill>
              </a:rPr>
              <a:t>İnternete bağlı ol,</a:t>
            </a:r>
          </a:p>
          <a:p>
            <a:pPr algn="ctr"/>
            <a:r>
              <a:rPr lang="tr-TR" sz="3200" b="1" dirty="0">
                <a:solidFill>
                  <a:schemeClr val="bg1"/>
                </a:solidFill>
              </a:rPr>
              <a:t>bağımlı olma.</a:t>
            </a:r>
          </a:p>
        </p:txBody>
      </p:sp>
      <p:sp>
        <p:nvSpPr>
          <p:cNvPr id="51" name="Metin kutusu 50"/>
          <p:cNvSpPr txBox="1"/>
          <p:nvPr/>
        </p:nvSpPr>
        <p:spPr>
          <a:xfrm>
            <a:off x="565484" y="4774656"/>
            <a:ext cx="4381584" cy="1569660"/>
          </a:xfrm>
          <a:prstGeom prst="rect">
            <a:avLst/>
          </a:prstGeom>
          <a:noFill/>
        </p:spPr>
        <p:txBody>
          <a:bodyPr wrap="square" rtlCol="0">
            <a:spAutoFit/>
          </a:bodyPr>
          <a:lstStyle/>
          <a:p>
            <a:pPr algn="ctr"/>
            <a:r>
              <a:rPr lang="tr-TR" sz="3200" b="1" dirty="0">
                <a:solidFill>
                  <a:schemeClr val="bg1"/>
                </a:solidFill>
              </a:rPr>
              <a:t>Sosyal çevreni</a:t>
            </a:r>
          </a:p>
          <a:p>
            <a:pPr algn="ctr"/>
            <a:r>
              <a:rPr lang="tr-TR" sz="3200" b="1" dirty="0">
                <a:solidFill>
                  <a:schemeClr val="bg1"/>
                </a:solidFill>
              </a:rPr>
              <a:t>sosyal medya ile</a:t>
            </a:r>
          </a:p>
          <a:p>
            <a:pPr algn="ctr"/>
            <a:r>
              <a:rPr lang="tr-TR" sz="3200" b="1" dirty="0">
                <a:solidFill>
                  <a:schemeClr val="bg1"/>
                </a:solidFill>
              </a:rPr>
              <a:t>kısıtlama</a:t>
            </a:r>
          </a:p>
        </p:txBody>
      </p:sp>
      <p:sp>
        <p:nvSpPr>
          <p:cNvPr id="53" name="Metin kutusu 52"/>
          <p:cNvSpPr txBox="1"/>
          <p:nvPr/>
        </p:nvSpPr>
        <p:spPr>
          <a:xfrm>
            <a:off x="6979905" y="4797528"/>
            <a:ext cx="4381584" cy="1569660"/>
          </a:xfrm>
          <a:prstGeom prst="rect">
            <a:avLst/>
          </a:prstGeom>
          <a:noFill/>
        </p:spPr>
        <p:txBody>
          <a:bodyPr wrap="square" rtlCol="0">
            <a:spAutoFit/>
          </a:bodyPr>
          <a:lstStyle/>
          <a:p>
            <a:pPr algn="ctr"/>
            <a:r>
              <a:rPr lang="fi-FI" sz="3200" b="1" dirty="0">
                <a:solidFill>
                  <a:schemeClr val="bg1"/>
                </a:solidFill>
              </a:rPr>
              <a:t>Telefonun çeksin,</a:t>
            </a:r>
          </a:p>
          <a:p>
            <a:pPr algn="ctr"/>
            <a:r>
              <a:rPr lang="fi-FI" sz="3200" b="1" dirty="0">
                <a:solidFill>
                  <a:schemeClr val="bg1"/>
                </a:solidFill>
              </a:rPr>
              <a:t>ama seni içine</a:t>
            </a:r>
          </a:p>
          <a:p>
            <a:pPr algn="ctr"/>
            <a:r>
              <a:rPr lang="fi-FI" sz="3200" b="1" dirty="0">
                <a:solidFill>
                  <a:schemeClr val="bg1"/>
                </a:solidFill>
              </a:rPr>
              <a:t>çekmesin</a:t>
            </a:r>
            <a:endParaRPr lang="tr-TR" sz="3200" b="1" dirty="0">
              <a:solidFill>
                <a:schemeClr val="bg1"/>
              </a:solidFill>
            </a:endParaRPr>
          </a:p>
        </p:txBody>
      </p:sp>
    </p:spTree>
    <p:extLst>
      <p:ext uri="{BB962C8B-B14F-4D97-AF65-F5344CB8AC3E}">
        <p14:creationId xmlns:p14="http://schemas.microsoft.com/office/powerpoint/2010/main" val="3392073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6537210" y="4154824"/>
            <a:ext cx="1816576" cy="1637897"/>
          </a:xfrm>
          <a:prstGeom prst="rect">
            <a:avLst/>
          </a:prstGeom>
        </p:spPr>
      </p:pic>
      <p:pic>
        <p:nvPicPr>
          <p:cNvPr id="17" name="Resim 16"/>
          <p:cNvPicPr>
            <a:picLocks noChangeAspect="1"/>
          </p:cNvPicPr>
          <p:nvPr/>
        </p:nvPicPr>
        <p:blipFill>
          <a:blip r:embed="rId3"/>
          <a:stretch>
            <a:fillRect/>
          </a:stretch>
        </p:blipFill>
        <p:spPr>
          <a:xfrm>
            <a:off x="9090608" y="746788"/>
            <a:ext cx="1698750" cy="1822500"/>
          </a:xfrm>
          <a:prstGeom prst="rect">
            <a:avLst/>
          </a:prstGeom>
        </p:spPr>
      </p:pic>
      <p:pic>
        <p:nvPicPr>
          <p:cNvPr id="18" name="Resim 17"/>
          <p:cNvPicPr>
            <a:picLocks noChangeAspect="1"/>
          </p:cNvPicPr>
          <p:nvPr/>
        </p:nvPicPr>
        <p:blipFill>
          <a:blip r:embed="rId4"/>
          <a:stretch>
            <a:fillRect/>
          </a:stretch>
        </p:blipFill>
        <p:spPr>
          <a:xfrm>
            <a:off x="2141356" y="5384455"/>
            <a:ext cx="2003616" cy="1078136"/>
          </a:xfrm>
          <a:prstGeom prst="rect">
            <a:avLst/>
          </a:prstGeom>
        </p:spPr>
      </p:pic>
      <p:pic>
        <p:nvPicPr>
          <p:cNvPr id="19" name="Resim 18"/>
          <p:cNvPicPr>
            <a:picLocks noChangeAspect="1"/>
          </p:cNvPicPr>
          <p:nvPr/>
        </p:nvPicPr>
        <p:blipFill>
          <a:blip r:embed="rId5"/>
          <a:stretch>
            <a:fillRect/>
          </a:stretch>
        </p:blipFill>
        <p:spPr>
          <a:xfrm>
            <a:off x="1640731" y="1724332"/>
            <a:ext cx="1001250" cy="1631250"/>
          </a:xfrm>
          <a:prstGeom prst="rect">
            <a:avLst/>
          </a:prstGeom>
        </p:spPr>
      </p:pic>
      <p:sp>
        <p:nvSpPr>
          <p:cNvPr id="50" name="Metin kutusu 49"/>
          <p:cNvSpPr txBox="1"/>
          <p:nvPr/>
        </p:nvSpPr>
        <p:spPr>
          <a:xfrm>
            <a:off x="3268605" y="1049587"/>
            <a:ext cx="4381584" cy="1569660"/>
          </a:xfrm>
          <a:prstGeom prst="rect">
            <a:avLst/>
          </a:prstGeom>
          <a:noFill/>
        </p:spPr>
        <p:txBody>
          <a:bodyPr wrap="square" rtlCol="0">
            <a:spAutoFit/>
          </a:bodyPr>
          <a:lstStyle/>
          <a:p>
            <a:pPr algn="ctr"/>
            <a:r>
              <a:rPr lang="tr-TR" sz="3200" b="1" dirty="0">
                <a:solidFill>
                  <a:schemeClr val="bg1"/>
                </a:solidFill>
              </a:rPr>
              <a:t>Sıfır teknoloji değil,</a:t>
            </a:r>
          </a:p>
          <a:p>
            <a:pPr algn="ctr"/>
            <a:r>
              <a:rPr lang="tr-TR" sz="3200" b="1" dirty="0">
                <a:solidFill>
                  <a:schemeClr val="bg1"/>
                </a:solidFill>
              </a:rPr>
              <a:t>sınırsız teknoloji değil,</a:t>
            </a:r>
          </a:p>
          <a:p>
            <a:pPr algn="ctr"/>
            <a:r>
              <a:rPr lang="tr-TR" sz="3200" b="1" dirty="0">
                <a:solidFill>
                  <a:schemeClr val="bg1"/>
                </a:solidFill>
              </a:rPr>
              <a:t>yeterince teknoloji.</a:t>
            </a:r>
          </a:p>
        </p:txBody>
      </p:sp>
      <p:sp>
        <p:nvSpPr>
          <p:cNvPr id="51" name="Metin kutusu 50"/>
          <p:cNvSpPr txBox="1"/>
          <p:nvPr/>
        </p:nvSpPr>
        <p:spPr>
          <a:xfrm>
            <a:off x="1186870" y="3616215"/>
            <a:ext cx="4381584" cy="1077218"/>
          </a:xfrm>
          <a:prstGeom prst="rect">
            <a:avLst/>
          </a:prstGeom>
          <a:noFill/>
        </p:spPr>
        <p:txBody>
          <a:bodyPr wrap="square" rtlCol="0">
            <a:spAutoFit/>
          </a:bodyPr>
          <a:lstStyle/>
          <a:p>
            <a:pPr algn="ctr"/>
            <a:r>
              <a:rPr lang="tr-TR" sz="3200" b="1" dirty="0">
                <a:solidFill>
                  <a:schemeClr val="bg1"/>
                </a:solidFill>
              </a:rPr>
              <a:t>Teknoloji çözüm üretir,</a:t>
            </a:r>
          </a:p>
          <a:p>
            <a:pPr algn="ctr"/>
            <a:r>
              <a:rPr lang="tr-TR" sz="3200" b="1" dirty="0">
                <a:solidFill>
                  <a:schemeClr val="bg1"/>
                </a:solidFill>
              </a:rPr>
              <a:t>bağımlılık sorun üretir.</a:t>
            </a:r>
          </a:p>
        </p:txBody>
      </p:sp>
      <p:sp>
        <p:nvSpPr>
          <p:cNvPr id="53" name="Metin kutusu 52"/>
          <p:cNvSpPr txBox="1"/>
          <p:nvPr/>
        </p:nvSpPr>
        <p:spPr>
          <a:xfrm>
            <a:off x="7572227" y="3303500"/>
            <a:ext cx="4381584" cy="1077218"/>
          </a:xfrm>
          <a:prstGeom prst="rect">
            <a:avLst/>
          </a:prstGeom>
          <a:noFill/>
        </p:spPr>
        <p:txBody>
          <a:bodyPr wrap="square" rtlCol="0">
            <a:spAutoFit/>
          </a:bodyPr>
          <a:lstStyle/>
          <a:p>
            <a:pPr algn="ctr"/>
            <a:r>
              <a:rPr lang="fi-FI" sz="3200" b="1" dirty="0">
                <a:solidFill>
                  <a:schemeClr val="bg1"/>
                </a:solidFill>
              </a:rPr>
              <a:t>Azı karar,</a:t>
            </a:r>
          </a:p>
          <a:p>
            <a:pPr algn="ctr"/>
            <a:r>
              <a:rPr lang="fi-FI" sz="3200" b="1" dirty="0">
                <a:solidFill>
                  <a:schemeClr val="bg1"/>
                </a:solidFill>
              </a:rPr>
              <a:t>çoğu zarar.</a:t>
            </a:r>
            <a:endParaRPr lang="tr-TR" sz="3200" b="1" dirty="0">
              <a:solidFill>
                <a:schemeClr val="bg1"/>
              </a:solidFill>
            </a:endParaRPr>
          </a:p>
        </p:txBody>
      </p:sp>
    </p:spTree>
    <p:extLst>
      <p:ext uri="{BB962C8B-B14F-4D97-AF65-F5344CB8AC3E}">
        <p14:creationId xmlns:p14="http://schemas.microsoft.com/office/powerpoint/2010/main" val="3391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50"/>
                                        <p:tgtEl>
                                          <p:spTgt spid="5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19082FB4-487C-3E4E-B731-B6211DE2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20261844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kdörtgen 20"/>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920137"/>
            <a:ext cx="843750" cy="1957500"/>
          </a:xfrm>
          <a:prstGeom prst="rect">
            <a:avLst/>
          </a:prstGeom>
        </p:spPr>
      </p:pic>
      <p:grpSp>
        <p:nvGrpSpPr>
          <p:cNvPr id="15" name="Grup 14"/>
          <p:cNvGrpSpPr/>
          <p:nvPr/>
        </p:nvGrpSpPr>
        <p:grpSpPr>
          <a:xfrm>
            <a:off x="5699567" y="1087039"/>
            <a:ext cx="5841363" cy="1546741"/>
            <a:chOff x="5699567" y="1972564"/>
            <a:chExt cx="5841363" cy="1546741"/>
          </a:xfrm>
        </p:grpSpPr>
        <p:sp>
          <p:nvSpPr>
            <p:cNvPr id="16" name="Metin kutusu 15"/>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18" name="Metin kutusu 17"/>
            <p:cNvSpPr txBox="1"/>
            <p:nvPr/>
          </p:nvSpPr>
          <p:spPr>
            <a:xfrm>
              <a:off x="9414707" y="2688308"/>
              <a:ext cx="2126223" cy="830997"/>
            </a:xfrm>
            <a:prstGeom prst="rect">
              <a:avLst/>
            </a:prstGeom>
            <a:noFill/>
          </p:spPr>
          <p:txBody>
            <a:bodyPr wrap="none" rtlCol="0">
              <a:spAutoFit/>
            </a:bodyPr>
            <a:lstStyle/>
            <a:p>
              <a:r>
                <a:rPr lang="tr-TR" sz="4800" b="1" dirty="0">
                  <a:solidFill>
                    <a:schemeClr val="bg1"/>
                  </a:solidFill>
                </a:rPr>
                <a:t>yaşama</a:t>
              </a:r>
            </a:p>
          </p:txBody>
        </p:sp>
      </p:grpSp>
      <p:grpSp>
        <p:nvGrpSpPr>
          <p:cNvPr id="17" name="Grup 16"/>
          <p:cNvGrpSpPr/>
          <p:nvPr/>
        </p:nvGrpSpPr>
        <p:grpSpPr>
          <a:xfrm>
            <a:off x="7492982" y="2877637"/>
            <a:ext cx="942795" cy="950137"/>
            <a:chOff x="474663" y="3333750"/>
            <a:chExt cx="1019175" cy="1027112"/>
          </a:xfrm>
        </p:grpSpPr>
        <p:sp>
          <p:nvSpPr>
            <p:cNvPr id="19"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3"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up 30"/>
          <p:cNvGrpSpPr/>
          <p:nvPr/>
        </p:nvGrpSpPr>
        <p:grpSpPr>
          <a:xfrm>
            <a:off x="9559640" y="2877637"/>
            <a:ext cx="941327" cy="950137"/>
            <a:chOff x="2859088" y="3333750"/>
            <a:chExt cx="1017588" cy="1027112"/>
          </a:xfrm>
        </p:grpSpPr>
        <p:sp>
          <p:nvSpPr>
            <p:cNvPr id="32"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3"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5" name="Grup 34"/>
          <p:cNvGrpSpPr/>
          <p:nvPr/>
        </p:nvGrpSpPr>
        <p:grpSpPr>
          <a:xfrm>
            <a:off x="8523506" y="2877637"/>
            <a:ext cx="942795" cy="950137"/>
            <a:chOff x="1670050" y="3333750"/>
            <a:chExt cx="1019175" cy="1027112"/>
          </a:xfrm>
        </p:grpSpPr>
        <p:sp>
          <p:nvSpPr>
            <p:cNvPr id="36"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9" name="Grup 38"/>
          <p:cNvGrpSpPr/>
          <p:nvPr/>
        </p:nvGrpSpPr>
        <p:grpSpPr>
          <a:xfrm>
            <a:off x="10594306" y="2877637"/>
            <a:ext cx="942795" cy="950137"/>
            <a:chOff x="4054475" y="3333750"/>
            <a:chExt cx="1019175" cy="1027112"/>
          </a:xfrm>
        </p:grpSpPr>
        <p:sp>
          <p:nvSpPr>
            <p:cNvPr id="40"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5" name="Resim 44">
            <a:extLst>
              <a:ext uri="{FF2B5EF4-FFF2-40B4-BE49-F238E27FC236}">
                <a16:creationId xmlns:a16="http://schemas.microsoft.com/office/drawing/2014/main" id="{67DE7744-65B9-6342-B98B-71746BC2A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46" name="Resim 45">
            <a:extLst>
              <a:ext uri="{FF2B5EF4-FFF2-40B4-BE49-F238E27FC236}">
                <a16:creationId xmlns:a16="http://schemas.microsoft.com/office/drawing/2014/main" id="{8518F618-6769-DA4B-950A-C6BD4A4E7CBE}"/>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50" fill="hold"/>
                                        <p:tgtEl>
                                          <p:spTgt spid="14"/>
                                        </p:tgtEl>
                                        <p:attrNameLst>
                                          <p:attrName>ppt_x</p:attrName>
                                        </p:attrNameLst>
                                      </p:cBhvr>
                                      <p:tavLst>
                                        <p:tav tm="0">
                                          <p:val>
                                            <p:strVal val="1+#ppt_w/2"/>
                                          </p:val>
                                        </p:tav>
                                        <p:tav tm="100000">
                                          <p:val>
                                            <p:strVal val="#ppt_x"/>
                                          </p:val>
                                        </p:tav>
                                      </p:tavLst>
                                    </p:anim>
                                    <p:anim calcmode="lin" valueType="num">
                                      <p:cBhvr additive="base">
                                        <p:cTn id="29" dur="25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50" fill="hold"/>
                                        <p:tgtEl>
                                          <p:spTgt spid="17"/>
                                        </p:tgtEl>
                                        <p:attrNameLst>
                                          <p:attrName>ppt_w</p:attrName>
                                        </p:attrNameLst>
                                      </p:cBhvr>
                                      <p:tavLst>
                                        <p:tav tm="0">
                                          <p:val>
                                            <p:fltVal val="0"/>
                                          </p:val>
                                        </p:tav>
                                        <p:tav tm="100000">
                                          <p:val>
                                            <p:strVal val="#ppt_w"/>
                                          </p:val>
                                        </p:tav>
                                      </p:tavLst>
                                    </p:anim>
                                    <p:anim calcmode="lin" valueType="num">
                                      <p:cBhvr>
                                        <p:cTn id="38" dur="150" fill="hold"/>
                                        <p:tgtEl>
                                          <p:spTgt spid="17"/>
                                        </p:tgtEl>
                                        <p:attrNameLst>
                                          <p:attrName>ppt_h</p:attrName>
                                        </p:attrNameLst>
                                      </p:cBhvr>
                                      <p:tavLst>
                                        <p:tav tm="0">
                                          <p:val>
                                            <p:fltVal val="0"/>
                                          </p:val>
                                        </p:tav>
                                        <p:tav tm="100000">
                                          <p:val>
                                            <p:strVal val="#ppt_h"/>
                                          </p:val>
                                        </p:tav>
                                      </p:tavLst>
                                    </p:anim>
                                    <p:animEffect transition="in" filter="fade">
                                      <p:cBhvr>
                                        <p:cTn id="39" dur="150"/>
                                        <p:tgtEl>
                                          <p:spTgt spid="17"/>
                                        </p:tgtEl>
                                      </p:cBhvr>
                                    </p:animEffect>
                                  </p:childTnLst>
                                </p:cTn>
                              </p:par>
                            </p:childTnLst>
                          </p:cTn>
                        </p:par>
                        <p:par>
                          <p:cTn id="40" fill="hold">
                            <p:stCondLst>
                              <p:cond delay="1400"/>
                            </p:stCondLst>
                            <p:childTnLst>
                              <p:par>
                                <p:cTn id="41" presetID="53" presetClass="entr" presetSubtype="16"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50" fill="hold"/>
                                        <p:tgtEl>
                                          <p:spTgt spid="35"/>
                                        </p:tgtEl>
                                        <p:attrNameLst>
                                          <p:attrName>ppt_w</p:attrName>
                                        </p:attrNameLst>
                                      </p:cBhvr>
                                      <p:tavLst>
                                        <p:tav tm="0">
                                          <p:val>
                                            <p:fltVal val="0"/>
                                          </p:val>
                                        </p:tav>
                                        <p:tav tm="100000">
                                          <p:val>
                                            <p:strVal val="#ppt_w"/>
                                          </p:val>
                                        </p:tav>
                                      </p:tavLst>
                                    </p:anim>
                                    <p:anim calcmode="lin" valueType="num">
                                      <p:cBhvr>
                                        <p:cTn id="44" dur="150" fill="hold"/>
                                        <p:tgtEl>
                                          <p:spTgt spid="35"/>
                                        </p:tgtEl>
                                        <p:attrNameLst>
                                          <p:attrName>ppt_h</p:attrName>
                                        </p:attrNameLst>
                                      </p:cBhvr>
                                      <p:tavLst>
                                        <p:tav tm="0">
                                          <p:val>
                                            <p:fltVal val="0"/>
                                          </p:val>
                                        </p:tav>
                                        <p:tav tm="100000">
                                          <p:val>
                                            <p:strVal val="#ppt_h"/>
                                          </p:val>
                                        </p:tav>
                                      </p:tavLst>
                                    </p:anim>
                                    <p:animEffect transition="in" filter="fade">
                                      <p:cBhvr>
                                        <p:cTn id="45" dur="150"/>
                                        <p:tgtEl>
                                          <p:spTgt spid="35"/>
                                        </p:tgtEl>
                                      </p:cBhvr>
                                    </p:animEffect>
                                  </p:childTnLst>
                                </p:cTn>
                              </p:par>
                            </p:childTnLst>
                          </p:cTn>
                        </p:par>
                        <p:par>
                          <p:cTn id="46" fill="hold">
                            <p:stCondLst>
                              <p:cond delay="1550"/>
                            </p:stCondLst>
                            <p:childTnLst>
                              <p:par>
                                <p:cTn id="47" presetID="53" presetClass="entr" presetSubtype="16"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150" fill="hold"/>
                                        <p:tgtEl>
                                          <p:spTgt spid="31"/>
                                        </p:tgtEl>
                                        <p:attrNameLst>
                                          <p:attrName>ppt_w</p:attrName>
                                        </p:attrNameLst>
                                      </p:cBhvr>
                                      <p:tavLst>
                                        <p:tav tm="0">
                                          <p:val>
                                            <p:fltVal val="0"/>
                                          </p:val>
                                        </p:tav>
                                        <p:tav tm="100000">
                                          <p:val>
                                            <p:strVal val="#ppt_w"/>
                                          </p:val>
                                        </p:tav>
                                      </p:tavLst>
                                    </p:anim>
                                    <p:anim calcmode="lin" valueType="num">
                                      <p:cBhvr>
                                        <p:cTn id="50" dur="150" fill="hold"/>
                                        <p:tgtEl>
                                          <p:spTgt spid="31"/>
                                        </p:tgtEl>
                                        <p:attrNameLst>
                                          <p:attrName>ppt_h</p:attrName>
                                        </p:attrNameLst>
                                      </p:cBhvr>
                                      <p:tavLst>
                                        <p:tav tm="0">
                                          <p:val>
                                            <p:fltVal val="0"/>
                                          </p:val>
                                        </p:tav>
                                        <p:tav tm="100000">
                                          <p:val>
                                            <p:strVal val="#ppt_h"/>
                                          </p:val>
                                        </p:tav>
                                      </p:tavLst>
                                    </p:anim>
                                    <p:animEffect transition="in" filter="fade">
                                      <p:cBhvr>
                                        <p:cTn id="51" dur="150"/>
                                        <p:tgtEl>
                                          <p:spTgt spid="31"/>
                                        </p:tgtEl>
                                      </p:cBhvr>
                                    </p:animEffect>
                                  </p:childTnLst>
                                </p:cTn>
                              </p:par>
                            </p:childTnLst>
                          </p:cTn>
                        </p:par>
                        <p:par>
                          <p:cTn id="52" fill="hold">
                            <p:stCondLst>
                              <p:cond delay="17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50" fill="hold"/>
                                        <p:tgtEl>
                                          <p:spTgt spid="39"/>
                                        </p:tgtEl>
                                        <p:attrNameLst>
                                          <p:attrName>ppt_w</p:attrName>
                                        </p:attrNameLst>
                                      </p:cBhvr>
                                      <p:tavLst>
                                        <p:tav tm="0">
                                          <p:val>
                                            <p:fltVal val="0"/>
                                          </p:val>
                                        </p:tav>
                                        <p:tav tm="100000">
                                          <p:val>
                                            <p:strVal val="#ppt_w"/>
                                          </p:val>
                                        </p:tav>
                                      </p:tavLst>
                                    </p:anim>
                                    <p:anim calcmode="lin" valueType="num">
                                      <p:cBhvr>
                                        <p:cTn id="56" dur="150" fill="hold"/>
                                        <p:tgtEl>
                                          <p:spTgt spid="39"/>
                                        </p:tgtEl>
                                        <p:attrNameLst>
                                          <p:attrName>ppt_h</p:attrName>
                                        </p:attrNameLst>
                                      </p:cBhvr>
                                      <p:tavLst>
                                        <p:tav tm="0">
                                          <p:val>
                                            <p:fltVal val="0"/>
                                          </p:val>
                                        </p:tav>
                                        <p:tav tm="100000">
                                          <p:val>
                                            <p:strVal val="#ppt_h"/>
                                          </p:val>
                                        </p:tav>
                                      </p:tavLst>
                                    </p:anim>
                                    <p:animEffect transition="in" filter="fade">
                                      <p:cBhvr>
                                        <p:cTn id="57" dur="1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a:t>
            </a:r>
            <a:r>
              <a:rPr lang="tr-TR" sz="6000" b="1" dirty="0" smtClean="0"/>
              <a:t>Neler </a:t>
            </a:r>
            <a:r>
              <a:rPr lang="tr-TR" sz="6000" b="1" dirty="0"/>
              <a:t>O</a:t>
            </a:r>
            <a:r>
              <a:rPr lang="tr-TR" sz="6000" b="1" dirty="0" smtClean="0"/>
              <a:t>labilir</a:t>
            </a:r>
            <a:r>
              <a:rPr lang="tr-TR" sz="6000" b="1" dirty="0"/>
              <a:t>?</a:t>
            </a:r>
          </a:p>
        </p:txBody>
      </p:sp>
      <p:grpSp>
        <p:nvGrpSpPr>
          <p:cNvPr id="6" name="Grup 5"/>
          <p:cNvGrpSpPr/>
          <p:nvPr/>
        </p:nvGrpSpPr>
        <p:grpSpPr>
          <a:xfrm>
            <a:off x="2844826" y="1679648"/>
            <a:ext cx="2499816" cy="1877611"/>
            <a:chOff x="1536143" y="1755524"/>
            <a:chExt cx="2605265" cy="1956814"/>
          </a:xfrm>
        </p:grpSpPr>
        <p:sp>
          <p:nvSpPr>
            <p:cNvPr id="25"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536143" y="3127563"/>
              <a:ext cx="2605265" cy="584775"/>
            </a:xfrm>
            <a:prstGeom prst="rect">
              <a:avLst/>
            </a:prstGeom>
          </p:spPr>
          <p:txBody>
            <a:bodyPr wrap="none">
              <a:spAutoFit/>
            </a:bodyPr>
            <a:lstStyle/>
            <a:p>
              <a:pPr algn="ctr"/>
              <a:r>
                <a:rPr lang="tr-TR" sz="1600" dirty="0">
                  <a:solidFill>
                    <a:schemeClr val="tx1">
                      <a:lumMod val="65000"/>
                      <a:lumOff val="35000"/>
                    </a:schemeClr>
                  </a:solidFill>
                </a:rPr>
                <a:t>Planlanandan daha fazla </a:t>
              </a:r>
            </a:p>
            <a:p>
              <a:pPr algn="ctr"/>
              <a:r>
                <a:rPr lang="tr-TR" sz="1600" dirty="0">
                  <a:solidFill>
                    <a:schemeClr val="tx1">
                      <a:lumMod val="65000"/>
                      <a:lumOff val="35000"/>
                    </a:schemeClr>
                  </a:solidFill>
                </a:rPr>
                <a:t>teknoloji karşısında kalınması</a:t>
              </a:r>
            </a:p>
          </p:txBody>
        </p:sp>
        <p:pic>
          <p:nvPicPr>
            <p:cNvPr id="7" name="Resim 6"/>
            <p:cNvPicPr>
              <a:picLocks noChangeAspect="1"/>
            </p:cNvPicPr>
            <p:nvPr/>
          </p:nvPicPr>
          <p:blipFill>
            <a:blip r:embed="rId3"/>
            <a:stretch>
              <a:fillRect/>
            </a:stretch>
          </p:blipFill>
          <p:spPr>
            <a:xfrm>
              <a:off x="2253775" y="1755524"/>
              <a:ext cx="1170000" cy="1057500"/>
            </a:xfrm>
            <a:prstGeom prst="rect">
              <a:avLst/>
            </a:prstGeom>
          </p:spPr>
        </p:pic>
      </p:grpSp>
      <p:grpSp>
        <p:nvGrpSpPr>
          <p:cNvPr id="11" name="Grup 10"/>
          <p:cNvGrpSpPr/>
          <p:nvPr/>
        </p:nvGrpSpPr>
        <p:grpSpPr>
          <a:xfrm>
            <a:off x="2705669" y="3806414"/>
            <a:ext cx="2888407" cy="1825224"/>
            <a:chOff x="7781621" y="4391057"/>
            <a:chExt cx="3010248" cy="1902217"/>
          </a:xfrm>
        </p:grpSpPr>
        <p:pic>
          <p:nvPicPr>
            <p:cNvPr id="10" name="Resim 9"/>
            <p:cNvPicPr>
              <a:picLocks noChangeAspect="1"/>
            </p:cNvPicPr>
            <p:nvPr/>
          </p:nvPicPr>
          <p:blipFill>
            <a:blip r:embed="rId4"/>
            <a:stretch>
              <a:fillRect/>
            </a:stretch>
          </p:blipFill>
          <p:spPr>
            <a:xfrm>
              <a:off x="8921120" y="4391057"/>
              <a:ext cx="731250" cy="1023750"/>
            </a:xfrm>
            <a:prstGeom prst="rect">
              <a:avLst/>
            </a:prstGeom>
          </p:spPr>
        </p:pic>
        <p:sp>
          <p:nvSpPr>
            <p:cNvPr id="39"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7781621" y="5708499"/>
              <a:ext cx="3010248" cy="584775"/>
            </a:xfrm>
            <a:prstGeom prst="rect">
              <a:avLst/>
            </a:prstGeom>
          </p:spPr>
          <p:txBody>
            <a:bodyPr wrap="none">
              <a:spAutoFit/>
            </a:bodyPr>
            <a:lstStyle/>
            <a:p>
              <a:pPr algn="ctr"/>
              <a:r>
                <a:rPr lang="tr-TR" sz="1600" dirty="0">
                  <a:solidFill>
                    <a:schemeClr val="tx1">
                      <a:lumMod val="65000"/>
                      <a:lumOff val="35000"/>
                    </a:schemeClr>
                  </a:solidFill>
                </a:rPr>
                <a:t>Teknoloji başında geçirilen vakitle </a:t>
              </a:r>
            </a:p>
            <a:p>
              <a:pPr algn="ctr"/>
              <a:r>
                <a:rPr lang="tr-TR" sz="1600" dirty="0">
                  <a:solidFill>
                    <a:schemeClr val="tx1">
                      <a:lumMod val="65000"/>
                      <a:lumOff val="35000"/>
                    </a:schemeClr>
                  </a:solidFill>
                </a:rPr>
                <a:t>ilgili kontrolün kaybedilmesi</a:t>
              </a:r>
            </a:p>
          </p:txBody>
        </p:sp>
      </p:grpSp>
      <p:grpSp>
        <p:nvGrpSpPr>
          <p:cNvPr id="9" name="Grup 8"/>
          <p:cNvGrpSpPr/>
          <p:nvPr/>
        </p:nvGrpSpPr>
        <p:grpSpPr>
          <a:xfrm>
            <a:off x="6562463" y="1749705"/>
            <a:ext cx="3061598" cy="1807555"/>
            <a:chOff x="6251439" y="1788213"/>
            <a:chExt cx="3190745" cy="1883803"/>
          </a:xfrm>
        </p:grpSpPr>
        <p:sp>
          <p:nvSpPr>
            <p:cNvPr id="42"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6251439" y="3087241"/>
              <a:ext cx="3190745" cy="584775"/>
            </a:xfrm>
            <a:prstGeom prst="rect">
              <a:avLst/>
            </a:prstGeom>
          </p:spPr>
          <p:txBody>
            <a:bodyPr wrap="none">
              <a:spAutoFit/>
            </a:bodyPr>
            <a:lstStyle/>
            <a:p>
              <a:pPr algn="ctr"/>
              <a:r>
                <a:rPr lang="tr-TR" sz="1600" dirty="0">
                  <a:solidFill>
                    <a:schemeClr val="tx1">
                      <a:lumMod val="65000"/>
                      <a:lumOff val="35000"/>
                    </a:schemeClr>
                  </a:solidFill>
                </a:rPr>
                <a:t>Zamanın büyük çoğunluğunun fiilen </a:t>
              </a:r>
            </a:p>
            <a:p>
              <a:pPr algn="ctr"/>
              <a:r>
                <a:rPr lang="tr-TR" sz="1600" dirty="0">
                  <a:solidFill>
                    <a:schemeClr val="tx1">
                      <a:lumMod val="65000"/>
                      <a:lumOff val="35000"/>
                    </a:schemeClr>
                  </a:solidFill>
                </a:rPr>
                <a:t>ya da zihnen teknolojiyle geçirilmesi</a:t>
              </a:r>
            </a:p>
          </p:txBody>
        </p:sp>
        <p:pic>
          <p:nvPicPr>
            <p:cNvPr id="2" name="Resim 1"/>
            <p:cNvPicPr>
              <a:picLocks noChangeAspect="1"/>
            </p:cNvPicPr>
            <p:nvPr/>
          </p:nvPicPr>
          <p:blipFill>
            <a:blip r:embed="rId5"/>
            <a:stretch>
              <a:fillRect/>
            </a:stretch>
          </p:blipFill>
          <p:spPr>
            <a:xfrm>
              <a:off x="7318061" y="1788213"/>
              <a:ext cx="1057500" cy="1035000"/>
            </a:xfrm>
            <a:prstGeom prst="rect">
              <a:avLst/>
            </a:prstGeom>
          </p:spPr>
        </p:pic>
      </p:grpSp>
      <p:grpSp>
        <p:nvGrpSpPr>
          <p:cNvPr id="8" name="Grup 7"/>
          <p:cNvGrpSpPr/>
          <p:nvPr/>
        </p:nvGrpSpPr>
        <p:grpSpPr>
          <a:xfrm>
            <a:off x="6605710" y="3763102"/>
            <a:ext cx="2978602" cy="2117008"/>
            <a:chOff x="3458217" y="3836386"/>
            <a:chExt cx="3104248" cy="2206310"/>
          </a:xfrm>
        </p:grpSpPr>
        <p:pic>
          <p:nvPicPr>
            <p:cNvPr id="3" name="Resim 2"/>
            <p:cNvPicPr>
              <a:picLocks noChangeAspect="1"/>
            </p:cNvPicPr>
            <p:nvPr/>
          </p:nvPicPr>
          <p:blipFill>
            <a:blip r:embed="rId6"/>
            <a:stretch>
              <a:fillRect/>
            </a:stretch>
          </p:blipFill>
          <p:spPr>
            <a:xfrm>
              <a:off x="4537840" y="3836386"/>
              <a:ext cx="945000" cy="1080000"/>
            </a:xfrm>
            <a:prstGeom prst="rect">
              <a:avLst/>
            </a:prstGeom>
          </p:spPr>
        </p:pic>
        <p:sp>
          <p:nvSpPr>
            <p:cNvPr id="23"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3458217" y="5211699"/>
              <a:ext cx="3104248" cy="830997"/>
            </a:xfrm>
            <a:prstGeom prst="rect">
              <a:avLst/>
            </a:prstGeom>
          </p:spPr>
          <p:txBody>
            <a:bodyPr wrap="none">
              <a:spAutoFit/>
            </a:bodyPr>
            <a:lstStyle/>
            <a:p>
              <a:pPr algn="ctr"/>
              <a:r>
                <a:rPr lang="tr-TR" sz="1600" dirty="0">
                  <a:solidFill>
                    <a:schemeClr val="tx1">
                      <a:lumMod val="65000"/>
                      <a:lumOff val="35000"/>
                    </a:schemeClr>
                  </a:solidFill>
                </a:rPr>
                <a:t>Teknolojinin, sorumlulukların </a:t>
              </a:r>
            </a:p>
            <a:p>
              <a:pPr algn="ctr"/>
              <a:r>
                <a:rPr lang="tr-TR" sz="1600" dirty="0">
                  <a:solidFill>
                    <a:schemeClr val="tx1">
                      <a:lumMod val="65000"/>
                      <a:lumOff val="35000"/>
                    </a:schemeClr>
                  </a:solidFill>
                </a:rPr>
                <a:t>(iş, okul, aile, bireysel temizlik gibi) </a:t>
              </a:r>
            </a:p>
            <a:p>
              <a:pPr algn="ctr"/>
              <a:r>
                <a:rPr lang="tr-TR" sz="1600" dirty="0">
                  <a:solidFill>
                    <a:schemeClr val="tx1">
                      <a:lumMod val="65000"/>
                      <a:lumOff val="35000"/>
                    </a:schemeClr>
                  </a:solidFill>
                </a:rPr>
                <a:t>yerine getirilmesini engellemesi</a:t>
              </a:r>
            </a:p>
          </p:txBody>
        </p:sp>
      </p:grpSp>
      <p:sp>
        <p:nvSpPr>
          <p:cNvPr id="27" name="Metin kutusu 26">
            <a:extLst>
              <a:ext uri="{FF2B5EF4-FFF2-40B4-BE49-F238E27FC236}">
                <a16:creationId xmlns:a16="http://schemas.microsoft.com/office/drawing/2014/main" id="{868C1AFC-DD8A-994C-8C14-78E9C5898FA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7</a:t>
            </a:fld>
            <a:endParaRPr lang="tr-TR" sz="2400" b="1" dirty="0">
              <a:solidFill>
                <a:srgbClr val="DADADA"/>
              </a:solidFill>
            </a:endParaRPr>
          </a:p>
        </p:txBody>
      </p:sp>
      <p:sp>
        <p:nvSpPr>
          <p:cNvPr id="29" name="Rectangle 13">
            <a:extLst>
              <a:ext uri="{FF2B5EF4-FFF2-40B4-BE49-F238E27FC236}">
                <a16:creationId xmlns:a16="http://schemas.microsoft.com/office/drawing/2014/main" id="{D9E634CD-B19C-5846-8082-FD3F3BD0E3D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4861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a:t>
            </a:r>
            <a:r>
              <a:rPr lang="tr-TR" sz="6000" b="1" dirty="0" smtClean="0"/>
              <a:t>Neler </a:t>
            </a:r>
            <a:r>
              <a:rPr lang="tr-TR" sz="6000" b="1" dirty="0"/>
              <a:t>O</a:t>
            </a:r>
            <a:r>
              <a:rPr lang="tr-TR" sz="6000" b="1" dirty="0" smtClean="0"/>
              <a:t>labilir</a:t>
            </a:r>
            <a:r>
              <a:rPr lang="tr-TR" sz="6000" b="1" dirty="0"/>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06657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681971"/>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331225"/>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951887"/>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482549"/>
            <a:ext cx="5691795" cy="400110"/>
            <a:chOff x="554927" y="1881525"/>
            <a:chExt cx="5691795" cy="400110"/>
          </a:xfrm>
        </p:grpSpPr>
        <p:sp>
          <p:nvSpPr>
            <p:cNvPr id="37" name="Metin kutusu 36"/>
            <p:cNvSpPr txBox="1"/>
            <p:nvPr/>
          </p:nvSpPr>
          <p:spPr>
            <a:xfrm>
              <a:off x="746177" y="1881525"/>
              <a:ext cx="5500545" cy="400110"/>
            </a:xfrm>
            <a:prstGeom prst="rect">
              <a:avLst/>
            </a:prstGeom>
            <a:noFill/>
          </p:spPr>
          <p:txBody>
            <a:bodyPr wrap="none" rtlCol="0">
              <a:spAutoFit/>
            </a:bodyPr>
            <a:lstStyle/>
            <a:p>
              <a:r>
                <a:rPr lang="tr-TR" sz="2000" dirty="0">
                  <a:solidFill>
                    <a:srgbClr val="575757"/>
                  </a:solidFill>
                </a:rPr>
                <a:t>Can sıkıntısı ve yapacak daha iyi bir şey bulamamak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3B7D67D6-5E61-004B-93E0-CF3F566079DC}"/>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8</a:t>
            </a:fld>
            <a:endParaRPr lang="tr-TR" sz="2400" b="1" dirty="0">
              <a:solidFill>
                <a:srgbClr val="DADADA"/>
              </a:solidFill>
            </a:endParaRPr>
          </a:p>
        </p:txBody>
      </p:sp>
      <p:sp>
        <p:nvSpPr>
          <p:cNvPr id="40" name="Rectangle 13">
            <a:extLst>
              <a:ext uri="{FF2B5EF4-FFF2-40B4-BE49-F238E27FC236}">
                <a16:creationId xmlns:a16="http://schemas.microsoft.com/office/drawing/2014/main" id="{47B934DB-7038-8240-B6DA-16974BA95B7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a:t>
            </a:r>
            <a:r>
              <a:rPr lang="tr-TR" sz="6000" b="1" dirty="0" smtClean="0"/>
              <a:t>Neler </a:t>
            </a:r>
            <a:r>
              <a:rPr lang="tr-TR" sz="6000" b="1" dirty="0"/>
              <a:t>O</a:t>
            </a:r>
            <a:r>
              <a:rPr lang="tr-TR" sz="6000" b="1" dirty="0" smtClean="0"/>
              <a:t>labilir</a:t>
            </a:r>
            <a:r>
              <a:rPr lang="tr-TR" sz="6000" b="1" dirty="0"/>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076654"/>
            <a:ext cx="6787543" cy="400110"/>
            <a:chOff x="554927" y="1881525"/>
            <a:chExt cx="6787543" cy="400110"/>
          </a:xfrm>
        </p:grpSpPr>
        <p:sp>
          <p:nvSpPr>
            <p:cNvPr id="26" name="Metin kutusu 25"/>
            <p:cNvSpPr txBox="1"/>
            <p:nvPr/>
          </p:nvSpPr>
          <p:spPr>
            <a:xfrm>
              <a:off x="746177" y="1881525"/>
              <a:ext cx="6596293" cy="400110"/>
            </a:xfrm>
            <a:prstGeom prst="rect">
              <a:avLst/>
            </a:prstGeom>
            <a:noFill/>
          </p:spPr>
          <p:txBody>
            <a:bodyPr wrap="none" rtlCol="0">
              <a:spAutoFit/>
            </a:bodyPr>
            <a:lstStyle/>
            <a:p>
              <a:r>
                <a:rPr lang="tr-TR" sz="2000" dirty="0">
                  <a:solidFill>
                    <a:srgbClr val="575757"/>
                  </a:solidFill>
                </a:rPr>
                <a:t>Dışlanma korkusuyla arkadaşlarının her istediğini kabul etmek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689768"/>
            <a:ext cx="6057664" cy="400110"/>
            <a:chOff x="554927" y="1881525"/>
            <a:chExt cx="6057664" cy="400110"/>
          </a:xfrm>
        </p:grpSpPr>
        <p:sp>
          <p:nvSpPr>
            <p:cNvPr id="31" name="Metin kutusu 30"/>
            <p:cNvSpPr txBox="1"/>
            <p:nvPr/>
          </p:nvSpPr>
          <p:spPr>
            <a:xfrm>
              <a:off x="746177" y="1881525"/>
              <a:ext cx="5866414" cy="400110"/>
            </a:xfrm>
            <a:prstGeom prst="rect">
              <a:avLst/>
            </a:prstGeom>
            <a:noFill/>
          </p:spPr>
          <p:txBody>
            <a:bodyPr wrap="none" rtlCol="0">
              <a:spAutoFit/>
            </a:bodyPr>
            <a:lstStyle/>
            <a:p>
              <a:r>
                <a:rPr lang="tr-TR" sz="2000" dirty="0">
                  <a:solidFill>
                    <a:srgbClr val="575757"/>
                  </a:solidFill>
                </a:rPr>
                <a:t>Sosyal ilişki kuramamak ya da kurarken  güçlük çekmek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81911"/>
            <a:ext cx="6541706" cy="707886"/>
            <a:chOff x="554927" y="1881525"/>
            <a:chExt cx="6541706" cy="707886"/>
          </a:xfrm>
        </p:grpSpPr>
        <p:sp>
          <p:nvSpPr>
            <p:cNvPr id="34" name="Metin kutusu 33"/>
            <p:cNvSpPr txBox="1"/>
            <p:nvPr/>
          </p:nvSpPr>
          <p:spPr>
            <a:xfrm>
              <a:off x="746177" y="1881525"/>
              <a:ext cx="6350456" cy="707886"/>
            </a:xfrm>
            <a:prstGeom prst="rect">
              <a:avLst/>
            </a:prstGeom>
            <a:noFill/>
          </p:spPr>
          <p:txBody>
            <a:bodyPr wrap="none" rtlCol="0">
              <a:spAutoFit/>
            </a:bodyPr>
            <a:lstStyle/>
            <a:p>
              <a:r>
                <a:rPr lang="tr-TR" sz="2000" dirty="0">
                  <a:solidFill>
                    <a:srgbClr val="575757"/>
                  </a:solidFill>
                </a:rPr>
                <a:t>Problemleri nasıl çözeceğini bilmemek ve  sorunları çözmek</a:t>
              </a:r>
            </a:p>
            <a:p>
              <a:r>
                <a:rPr lang="tr-TR" sz="2000" dirty="0">
                  <a:solidFill>
                    <a:srgbClr val="575757"/>
                  </a:solidFill>
                </a:rPr>
                <a:t>yerine teknolojiye yönelmek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271776"/>
            <a:ext cx="5966292" cy="707886"/>
            <a:chOff x="554927" y="1881525"/>
            <a:chExt cx="5966292" cy="707886"/>
          </a:xfrm>
        </p:grpSpPr>
        <p:sp>
          <p:nvSpPr>
            <p:cNvPr id="37" name="Metin kutusu 36"/>
            <p:cNvSpPr txBox="1"/>
            <p:nvPr/>
          </p:nvSpPr>
          <p:spPr>
            <a:xfrm>
              <a:off x="746177" y="1881525"/>
              <a:ext cx="5775042" cy="707886"/>
            </a:xfrm>
            <a:prstGeom prst="rect">
              <a:avLst/>
            </a:prstGeom>
            <a:noFill/>
          </p:spPr>
          <p:txBody>
            <a:bodyPr wrap="none" rtlCol="0">
              <a:spAutoFit/>
            </a:bodyPr>
            <a:lstStyle/>
            <a:p>
              <a:r>
                <a:rPr lang="tr-TR" sz="2000" dirty="0">
                  <a:solidFill>
                    <a:srgbClr val="575757"/>
                  </a:solidFill>
                </a:rPr>
                <a:t>Gerçek dünyada başarılamayan şeyleri  sanal dünyada</a:t>
              </a:r>
            </a:p>
            <a:p>
              <a:r>
                <a:rPr lang="tr-TR" sz="2000" dirty="0">
                  <a:solidFill>
                    <a:srgbClr val="575757"/>
                  </a:solidFill>
                </a:rPr>
                <a:t>elde etmeye çalışmak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15A3B1EC-1FDE-514F-80EF-1A97C73B066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9</a:t>
            </a:fld>
            <a:endParaRPr lang="tr-TR" sz="2400" b="1" dirty="0">
              <a:solidFill>
                <a:srgbClr val="DADADA"/>
              </a:solidFill>
            </a:endParaRPr>
          </a:p>
        </p:txBody>
      </p:sp>
      <p:sp>
        <p:nvSpPr>
          <p:cNvPr id="40" name="Rectangle 13">
            <a:extLst>
              <a:ext uri="{FF2B5EF4-FFF2-40B4-BE49-F238E27FC236}">
                <a16:creationId xmlns:a16="http://schemas.microsoft.com/office/drawing/2014/main" id="{03A08D5A-7178-E640-A457-7FDB479D1C6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2261</TotalTime>
  <Words>2601</Words>
  <Application>Microsoft Office PowerPoint</Application>
  <PresentationFormat>Geniş ekran</PresentationFormat>
  <Paragraphs>581</Paragraphs>
  <Slides>65</Slides>
  <Notes>63</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65</vt:i4>
      </vt:variant>
    </vt:vector>
  </HeadingPairs>
  <TitlesOfParts>
    <vt:vector size="6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Fatih Yardım</cp:lastModifiedBy>
  <cp:revision>263</cp:revision>
  <dcterms:created xsi:type="dcterms:W3CDTF">2016-11-17T08:54:28Z</dcterms:created>
  <dcterms:modified xsi:type="dcterms:W3CDTF">2020-11-20T12:18:50Z</dcterms:modified>
</cp:coreProperties>
</file>