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7" r:id="rId3"/>
    <p:sldId id="382" r:id="rId4"/>
    <p:sldId id="298" r:id="rId5"/>
    <p:sldId id="383" r:id="rId6"/>
    <p:sldId id="415" r:id="rId7"/>
    <p:sldId id="407" r:id="rId8"/>
    <p:sldId id="384" r:id="rId9"/>
    <p:sldId id="408" r:id="rId10"/>
    <p:sldId id="421" r:id="rId11"/>
    <p:sldId id="385" r:id="rId12"/>
    <p:sldId id="300" r:id="rId13"/>
    <p:sldId id="419" r:id="rId14"/>
    <p:sldId id="299" r:id="rId15"/>
    <p:sldId id="387" r:id="rId16"/>
    <p:sldId id="388" r:id="rId17"/>
    <p:sldId id="389" r:id="rId18"/>
    <p:sldId id="414" r:id="rId19"/>
    <p:sldId id="390" r:id="rId20"/>
    <p:sldId id="420" r:id="rId21"/>
    <p:sldId id="409" r:id="rId22"/>
    <p:sldId id="410" r:id="rId23"/>
    <p:sldId id="411" r:id="rId24"/>
    <p:sldId id="412" r:id="rId25"/>
    <p:sldId id="391" r:id="rId26"/>
    <p:sldId id="364" r:id="rId27"/>
    <p:sldId id="392" r:id="rId28"/>
    <p:sldId id="393" r:id="rId29"/>
    <p:sldId id="394" r:id="rId30"/>
    <p:sldId id="395" r:id="rId31"/>
    <p:sldId id="396" r:id="rId32"/>
    <p:sldId id="397" r:id="rId33"/>
    <p:sldId id="398" r:id="rId34"/>
    <p:sldId id="399" r:id="rId35"/>
    <p:sldId id="400" r:id="rId36"/>
    <p:sldId id="401" r:id="rId37"/>
    <p:sldId id="418" r:id="rId38"/>
    <p:sldId id="402" r:id="rId39"/>
    <p:sldId id="403" r:id="rId40"/>
    <p:sldId id="404" r:id="rId41"/>
    <p:sldId id="406" r:id="rId42"/>
    <p:sldId id="422" r:id="rId43"/>
    <p:sldId id="293"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 Gültekin" initials="BG" lastIdx="20" clrIdx="1">
    <p:extLst>
      <p:ext uri="{19B8F6BF-5375-455C-9EA6-DF929625EA0E}">
        <p15:presenceInfo xmlns:p15="http://schemas.microsoft.com/office/powerpoint/2012/main" userId="S-1-5-21-2388202239-3538787356-3256464325-11762" providerId="AD"/>
      </p:ext>
    </p:extLst>
  </p:cmAuthor>
  <p:cmAuthor id="3" name="Hakan Çetin" initials="HÇ" lastIdx="19"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FFFFFF"/>
    <a:srgbClr val="DADADA"/>
    <a:srgbClr val="BE1622"/>
    <a:srgbClr val="EE7430"/>
    <a:srgbClr val="FAB529"/>
    <a:srgbClr val="B2B2B2"/>
    <a:srgbClr val="D18D05"/>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9954" autoAdjust="0"/>
  </p:normalViewPr>
  <p:slideViewPr>
    <p:cSldViewPr snapToGrid="0">
      <p:cViewPr varScale="1">
        <p:scale>
          <a:sx n="52" d="100"/>
          <a:sy n="52" d="100"/>
        </p:scale>
        <p:origin x="12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13.12.2022</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dirty="0"/>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13.12.2022</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dirty="0"/>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dirty="0"/>
          </a:p>
        </p:txBody>
      </p:sp>
    </p:spTree>
    <p:extLst>
      <p:ext uri="{BB962C8B-B14F-4D97-AF65-F5344CB8AC3E}">
        <p14:creationId xmlns:p14="http://schemas.microsoft.com/office/powerpoint/2010/main" val="357887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2366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dirty="0"/>
          </a:p>
        </p:txBody>
      </p:sp>
    </p:spTree>
    <p:extLst>
      <p:ext uri="{BB962C8B-B14F-4D97-AF65-F5344CB8AC3E}">
        <p14:creationId xmlns:p14="http://schemas.microsoft.com/office/powerpoint/2010/main" val="23140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dirty="0"/>
          </a:p>
        </p:txBody>
      </p:sp>
    </p:spTree>
    <p:extLst>
      <p:ext uri="{BB962C8B-B14F-4D97-AF65-F5344CB8AC3E}">
        <p14:creationId xmlns:p14="http://schemas.microsoft.com/office/powerpoint/2010/main" val="179114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52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dirty="0"/>
          </a:p>
        </p:txBody>
      </p:sp>
    </p:spTree>
    <p:extLst>
      <p:ext uri="{BB962C8B-B14F-4D97-AF65-F5344CB8AC3E}">
        <p14:creationId xmlns:p14="http://schemas.microsoft.com/office/powerpoint/2010/main" val="191051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dirty="0"/>
          </a:p>
        </p:txBody>
      </p:sp>
    </p:spTree>
    <p:extLst>
      <p:ext uri="{BB962C8B-B14F-4D97-AF65-F5344CB8AC3E}">
        <p14:creationId xmlns:p14="http://schemas.microsoft.com/office/powerpoint/2010/main" val="2513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dirty="0"/>
              <a:t>Gerekçelere sığınma</a:t>
            </a:r>
            <a:r>
              <a:rPr lang="tr-TR" baseline="0" dirty="0"/>
              <a:t> konusu genel grupta tartışılır. Her bir madde için katılımcıların görüşleri alınır. Eğer bir düşünce hatası var ise düzeltilir.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dirty="0"/>
          </a:p>
        </p:txBody>
      </p:sp>
    </p:spTree>
    <p:extLst>
      <p:ext uri="{BB962C8B-B14F-4D97-AF65-F5344CB8AC3E}">
        <p14:creationId xmlns:p14="http://schemas.microsoft.com/office/powerpoint/2010/main" val="333735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dirty="0"/>
          </a:p>
        </p:txBody>
      </p:sp>
    </p:spTree>
    <p:extLst>
      <p:ext uri="{BB962C8B-B14F-4D97-AF65-F5344CB8AC3E}">
        <p14:creationId xmlns:p14="http://schemas.microsoft.com/office/powerpoint/2010/main" val="234283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dirty="0"/>
          </a:p>
        </p:txBody>
      </p:sp>
    </p:spTree>
    <p:extLst>
      <p:ext uri="{BB962C8B-B14F-4D97-AF65-F5344CB8AC3E}">
        <p14:creationId xmlns:p14="http://schemas.microsoft.com/office/powerpoint/2010/main" val="222063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 </a:t>
            </a:r>
            <a:r>
              <a:rPr lang="tr-TR" sz="1200" b="0" i="0" u="none" strike="noStrike" kern="1200" baseline="0" dirty="0">
                <a:solidFill>
                  <a:schemeClr val="tx1"/>
                </a:solidFill>
                <a:latin typeface="+mn-lt"/>
                <a:ea typeface="+mn-ea"/>
                <a:cs typeface="+mn-cs"/>
              </a:rPr>
              <a:t>Yukarıdaki sorular sorularak fikirler alınır, ardından m</a:t>
            </a:r>
            <a:r>
              <a:rPr lang="tr-TR" sz="1200" dirty="0"/>
              <a:t>addenin verdiği hazzın; şekerin boğazdan geçerken oluşturduğu tatlı his kadar</a:t>
            </a:r>
            <a:r>
              <a:rPr lang="tr-TR" sz="1200" baseline="0" dirty="0"/>
              <a:t> </a:t>
            </a:r>
            <a:r>
              <a:rPr lang="tr-TR" sz="1200" dirty="0"/>
              <a:t>geçici</a:t>
            </a:r>
            <a:r>
              <a:rPr lang="tr-TR" sz="1200" baseline="0" dirty="0"/>
              <a:t> olduğu vurgulanabilir. </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dirty="0"/>
          </a:p>
        </p:txBody>
      </p:sp>
    </p:spTree>
    <p:extLst>
      <p:ext uri="{BB962C8B-B14F-4D97-AF65-F5344CB8AC3E}">
        <p14:creationId xmlns:p14="http://schemas.microsoft.com/office/powerpoint/2010/main" val="208113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dirty="0"/>
          </a:p>
        </p:txBody>
      </p:sp>
    </p:spTree>
    <p:extLst>
      <p:ext uri="{BB962C8B-B14F-4D97-AF65-F5344CB8AC3E}">
        <p14:creationId xmlns:p14="http://schemas.microsoft.com/office/powerpoint/2010/main" val="177324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dirty="0"/>
          </a:p>
        </p:txBody>
      </p:sp>
    </p:spTree>
    <p:extLst>
      <p:ext uri="{BB962C8B-B14F-4D97-AF65-F5344CB8AC3E}">
        <p14:creationId xmlns:p14="http://schemas.microsoft.com/office/powerpoint/2010/main" val="336457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dirty="0"/>
          </a:p>
        </p:txBody>
      </p:sp>
    </p:spTree>
    <p:extLst>
      <p:ext uri="{BB962C8B-B14F-4D97-AF65-F5344CB8AC3E}">
        <p14:creationId xmlns:p14="http://schemas.microsoft.com/office/powerpoint/2010/main" val="1868901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dirty="0"/>
          </a:p>
        </p:txBody>
      </p:sp>
    </p:spTree>
    <p:extLst>
      <p:ext uri="{BB962C8B-B14F-4D97-AF65-F5344CB8AC3E}">
        <p14:creationId xmlns:p14="http://schemas.microsoft.com/office/powerpoint/2010/main" val="305892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dirty="0"/>
          </a:p>
        </p:txBody>
      </p:sp>
    </p:spTree>
    <p:extLst>
      <p:ext uri="{BB962C8B-B14F-4D97-AF65-F5344CB8AC3E}">
        <p14:creationId xmlns:p14="http://schemas.microsoft.com/office/powerpoint/2010/main" val="211047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dirty="0"/>
          </a:p>
        </p:txBody>
      </p:sp>
    </p:spTree>
    <p:extLst>
      <p:ext uri="{BB962C8B-B14F-4D97-AF65-F5344CB8AC3E}">
        <p14:creationId xmlns:p14="http://schemas.microsoft.com/office/powerpoint/2010/main" val="1375717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dirty="0"/>
          </a:p>
        </p:txBody>
      </p:sp>
    </p:spTree>
    <p:extLst>
      <p:ext uri="{BB962C8B-B14F-4D97-AF65-F5344CB8AC3E}">
        <p14:creationId xmlns:p14="http://schemas.microsoft.com/office/powerpoint/2010/main" val="2469600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dirty="0"/>
          </a:p>
        </p:txBody>
      </p:sp>
    </p:spTree>
    <p:extLst>
      <p:ext uri="{BB962C8B-B14F-4D97-AF65-F5344CB8AC3E}">
        <p14:creationId xmlns:p14="http://schemas.microsoft.com/office/powerpoint/2010/main" val="278928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dirty="0"/>
          </a:p>
        </p:txBody>
      </p:sp>
    </p:spTree>
    <p:extLst>
      <p:ext uri="{BB962C8B-B14F-4D97-AF65-F5344CB8AC3E}">
        <p14:creationId xmlns:p14="http://schemas.microsoft.com/office/powerpoint/2010/main" val="4250336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dirty="0"/>
          </a:p>
        </p:txBody>
      </p:sp>
    </p:spTree>
    <p:extLst>
      <p:ext uri="{BB962C8B-B14F-4D97-AF65-F5344CB8AC3E}">
        <p14:creationId xmlns:p14="http://schemas.microsoft.com/office/powerpoint/2010/main" val="89687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dirty="0"/>
          </a:p>
        </p:txBody>
      </p:sp>
    </p:spTree>
    <p:extLst>
      <p:ext uri="{BB962C8B-B14F-4D97-AF65-F5344CB8AC3E}">
        <p14:creationId xmlns:p14="http://schemas.microsoft.com/office/powerpoint/2010/main" val="86349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dirty="0"/>
          </a:p>
        </p:txBody>
      </p:sp>
    </p:spTree>
    <p:extLst>
      <p:ext uri="{BB962C8B-B14F-4D97-AF65-F5344CB8AC3E}">
        <p14:creationId xmlns:p14="http://schemas.microsoft.com/office/powerpoint/2010/main" val="2981197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dirty="0"/>
          </a:p>
        </p:txBody>
      </p:sp>
    </p:spTree>
    <p:extLst>
      <p:ext uri="{BB962C8B-B14F-4D97-AF65-F5344CB8AC3E}">
        <p14:creationId xmlns:p14="http://schemas.microsoft.com/office/powerpoint/2010/main" val="2403241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dirty="0"/>
          </a:p>
        </p:txBody>
      </p:sp>
    </p:spTree>
    <p:extLst>
      <p:ext uri="{BB962C8B-B14F-4D97-AF65-F5344CB8AC3E}">
        <p14:creationId xmlns:p14="http://schemas.microsoft.com/office/powerpoint/2010/main" val="239280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dirty="0"/>
          </a:p>
        </p:txBody>
      </p:sp>
    </p:spTree>
    <p:extLst>
      <p:ext uri="{BB962C8B-B14F-4D97-AF65-F5344CB8AC3E}">
        <p14:creationId xmlns:p14="http://schemas.microsoft.com/office/powerpoint/2010/main" val="316946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dirty="0"/>
          </a:p>
        </p:txBody>
      </p:sp>
    </p:spTree>
    <p:extLst>
      <p:ext uri="{BB962C8B-B14F-4D97-AF65-F5344CB8AC3E}">
        <p14:creationId xmlns:p14="http://schemas.microsoft.com/office/powerpoint/2010/main" val="2252169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dirty="0"/>
          </a:p>
        </p:txBody>
      </p:sp>
    </p:spTree>
    <p:extLst>
      <p:ext uri="{BB962C8B-B14F-4D97-AF65-F5344CB8AC3E}">
        <p14:creationId xmlns:p14="http://schemas.microsoft.com/office/powerpoint/2010/main" val="899261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dirty="0"/>
          </a:p>
        </p:txBody>
      </p:sp>
    </p:spTree>
    <p:extLst>
      <p:ext uri="{BB962C8B-B14F-4D97-AF65-F5344CB8AC3E}">
        <p14:creationId xmlns:p14="http://schemas.microsoft.com/office/powerpoint/2010/main" val="83106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dirty="0"/>
          </a:p>
        </p:txBody>
      </p:sp>
    </p:spTree>
    <p:extLst>
      <p:ext uri="{BB962C8B-B14F-4D97-AF65-F5344CB8AC3E}">
        <p14:creationId xmlns:p14="http://schemas.microsoft.com/office/powerpoint/2010/main" val="165240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dirty="0"/>
          </a:p>
        </p:txBody>
      </p:sp>
    </p:spTree>
    <p:extLst>
      <p:ext uri="{BB962C8B-B14F-4D97-AF65-F5344CB8AC3E}">
        <p14:creationId xmlns:p14="http://schemas.microsoft.com/office/powerpoint/2010/main" val="373298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dirty="0"/>
          </a:p>
        </p:txBody>
      </p:sp>
    </p:spTree>
    <p:extLst>
      <p:ext uri="{BB962C8B-B14F-4D97-AF65-F5344CB8AC3E}">
        <p14:creationId xmlns:p14="http://schemas.microsoft.com/office/powerpoint/2010/main" val="1340609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dirty="0"/>
          </a:p>
        </p:txBody>
      </p:sp>
    </p:spTree>
    <p:extLst>
      <p:ext uri="{BB962C8B-B14F-4D97-AF65-F5344CB8AC3E}">
        <p14:creationId xmlns:p14="http://schemas.microsoft.com/office/powerpoint/2010/main" val="12227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dirty="0"/>
          </a:p>
        </p:txBody>
      </p:sp>
    </p:spTree>
    <p:extLst>
      <p:ext uri="{BB962C8B-B14F-4D97-AF65-F5344CB8AC3E}">
        <p14:creationId xmlns:p14="http://schemas.microsoft.com/office/powerpoint/2010/main" val="3871375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dirty="0"/>
          </a:p>
        </p:txBody>
      </p:sp>
    </p:spTree>
    <p:extLst>
      <p:ext uri="{BB962C8B-B14F-4D97-AF65-F5344CB8AC3E}">
        <p14:creationId xmlns:p14="http://schemas.microsoft.com/office/powerpoint/2010/main" val="2332739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dirty="0"/>
          </a:p>
        </p:txBody>
      </p:sp>
    </p:spTree>
    <p:extLst>
      <p:ext uri="{BB962C8B-B14F-4D97-AF65-F5344CB8AC3E}">
        <p14:creationId xmlns:p14="http://schemas.microsoft.com/office/powerpoint/2010/main" val="694262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26282047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dirty="0"/>
          </a:p>
        </p:txBody>
      </p:sp>
    </p:spTree>
    <p:extLst>
      <p:ext uri="{BB962C8B-B14F-4D97-AF65-F5344CB8AC3E}">
        <p14:creationId xmlns:p14="http://schemas.microsoft.com/office/powerpoint/2010/main" val="316048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dirty="0"/>
          </a:p>
        </p:txBody>
      </p:sp>
    </p:spTree>
    <p:extLst>
      <p:ext uri="{BB962C8B-B14F-4D97-AF65-F5344CB8AC3E}">
        <p14:creationId xmlns:p14="http://schemas.microsoft.com/office/powerpoint/2010/main" val="158147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dirty="0"/>
          </a:p>
        </p:txBody>
      </p:sp>
    </p:spTree>
    <p:extLst>
      <p:ext uri="{BB962C8B-B14F-4D97-AF65-F5344CB8AC3E}">
        <p14:creationId xmlns:p14="http://schemas.microsoft.com/office/powerpoint/2010/main" val="257688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dirty="0"/>
          </a:p>
        </p:txBody>
      </p:sp>
    </p:spTree>
    <p:extLst>
      <p:ext uri="{BB962C8B-B14F-4D97-AF65-F5344CB8AC3E}">
        <p14:creationId xmlns:p14="http://schemas.microsoft.com/office/powerpoint/2010/main" val="33276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dirty="0"/>
          </a:p>
        </p:txBody>
      </p:sp>
    </p:spTree>
    <p:extLst>
      <p:ext uri="{BB962C8B-B14F-4D97-AF65-F5344CB8AC3E}">
        <p14:creationId xmlns:p14="http://schemas.microsoft.com/office/powerpoint/2010/main" val="319043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dirty="0"/>
          </a:p>
        </p:txBody>
      </p:sp>
    </p:spTree>
    <p:extLst>
      <p:ext uri="{BB962C8B-B14F-4D97-AF65-F5344CB8AC3E}">
        <p14:creationId xmlns:p14="http://schemas.microsoft.com/office/powerpoint/2010/main" val="352026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02D9B1D-A5F6-4448-B57A-CE4E57AE0717}"/>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875C79AF-6109-C944-87CB-DBC6A9B822A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0599CE9F-BB01-A245-8521-2AF5FD6AE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35DF4F05-4827-A447-AB26-36A81F8C20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E3BA6301-D56D-194F-8B47-4B0D92207115}"/>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7282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7390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4E4E3F4-AD94-244C-8DDE-85FB7DF7602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ACBEDCBB-C73A-6D44-BB72-20E9977C1281}"/>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CFB05CE2-15C4-0243-8F4B-AB291599EE63}"/>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B33A7C63-F0B8-BD44-84A2-25D6DB433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7D4DC3BC-E0E0-374F-B391-83661A6DE902}"/>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336B6825-F40F-B045-92E9-DD7725E1B8AE}"/>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58135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BE3D93B5-94B0-204F-86D6-6F60992F085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Dikdörtgen 23">
            <a:extLst>
              <a:ext uri="{FF2B5EF4-FFF2-40B4-BE49-F238E27FC236}">
                <a16:creationId xmlns:a16="http://schemas.microsoft.com/office/drawing/2014/main" id="{E86517A8-86BF-634F-BAF5-71F3B4B1ADC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9">
            <a:extLst>
              <a:ext uri="{FF2B5EF4-FFF2-40B4-BE49-F238E27FC236}">
                <a16:creationId xmlns:a16="http://schemas.microsoft.com/office/drawing/2014/main" id="{C5739CA5-ABD9-AB47-9084-A0B4361A6BFF}"/>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3EA730FF-35DD-FA46-9ACC-7D3FF8F9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9B056DC2-F6E4-C446-BFFC-C5E9B31D2B3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F4EE49FF-C102-0847-BBA2-0E4EE73182E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13.12.2022</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13.12.2022</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dirty="0"/>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308"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6066701" y="1169318"/>
            <a:ext cx="5491064" cy="1500571"/>
            <a:chOff x="6080204" y="1306970"/>
            <a:chExt cx="5491064" cy="1500571"/>
          </a:xfrm>
        </p:grpSpPr>
        <p:sp>
          <p:nvSpPr>
            <p:cNvPr id="20" name="Metin kutusu 19"/>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3" name="Metin kutusu 22"/>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17" name="Resim 16">
            <a:extLst>
              <a:ext uri="{FF2B5EF4-FFF2-40B4-BE49-F238E27FC236}">
                <a16:creationId xmlns:a16="http://schemas.microsoft.com/office/drawing/2014/main" id="{0B1CFCFA-7494-3543-9113-34DCD0207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750"/>
                            </p:stCondLst>
                            <p:childTnLst>
                              <p:par>
                                <p:cTn id="30" presetID="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1+#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481357"/>
            <a:ext cx="5660524" cy="830997"/>
          </a:xfrm>
          <a:prstGeom prst="rect">
            <a:avLst/>
          </a:prstGeom>
          <a:noFill/>
        </p:spPr>
        <p:txBody>
          <a:bodyPr wrap="none" rtlCol="0">
            <a:spAutoFit/>
          </a:bodyPr>
          <a:lstStyle/>
          <a:p>
            <a:r>
              <a:rPr lang="tr-TR" sz="4800" b="1" dirty="0"/>
              <a:t>Bağımlılığın Belirtileri</a:t>
            </a:r>
          </a:p>
        </p:txBody>
      </p:sp>
      <p:grpSp>
        <p:nvGrpSpPr>
          <p:cNvPr id="10"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mesleki 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0" y="1731840"/>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kişi bağımlıdır:</a:t>
            </a:r>
          </a:p>
        </p:txBody>
      </p:sp>
      <p:sp>
        <p:nvSpPr>
          <p:cNvPr id="35" name="Oval 5"/>
          <p:cNvSpPr>
            <a:spLocks noChangeArrowheads="1"/>
          </p:cNvSpPr>
          <p:nvPr/>
        </p:nvSpPr>
        <p:spPr bwMode="auto">
          <a:xfrm>
            <a:off x="8652040" y="57838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37" name="Oval 6"/>
          <p:cNvSpPr>
            <a:spLocks noChangeArrowheads="1"/>
          </p:cNvSpPr>
          <p:nvPr/>
        </p:nvSpPr>
        <p:spPr bwMode="auto">
          <a:xfrm flipH="1">
            <a:off x="8972511" y="898858"/>
            <a:ext cx="2470075" cy="2471302"/>
          </a:xfrm>
          <a:prstGeom prst="ellipse">
            <a:avLst/>
          </a:prstGeom>
          <a:blipFill dpi="0" rotWithShape="0">
            <a:blip r:embed="rId4"/>
            <a:srcRect/>
            <a:stretch>
              <a:fillRect l="-74000" t="-21000" r="-22000" b="-26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38" name="Freeform 5">
            <a:extLst>
              <a:ext uri="{FF2B5EF4-FFF2-40B4-BE49-F238E27FC236}">
                <a16:creationId xmlns:a16="http://schemas.microsoft.com/office/drawing/2014/main" id="{BD0261E1-F583-1B40-9B40-275E99209659}"/>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659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par>
                          <p:cTn id="35" fill="hold">
                            <p:stCondLst>
                              <p:cond delay="2250"/>
                            </p:stCondLst>
                            <p:childTnLst>
                              <p:par>
                                <p:cTn id="36" presetID="10"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250"/>
                                        <p:tgtEl>
                                          <p:spTgt spid="3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childTnLst>
                          </p:cTn>
                        </p:par>
                        <p:par>
                          <p:cTn id="43" fill="hold">
                            <p:stCondLst>
                              <p:cond delay="275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250" fill="hold"/>
                                        <p:tgtEl>
                                          <p:spTgt spid="38"/>
                                        </p:tgtEl>
                                        <p:attrNameLst>
                                          <p:attrName>ppt_x</p:attrName>
                                        </p:attrNameLst>
                                      </p:cBhvr>
                                      <p:tavLst>
                                        <p:tav tm="0">
                                          <p:val>
                                            <p:strVal val="0-#ppt_w/2"/>
                                          </p:val>
                                        </p:tav>
                                        <p:tav tm="100000">
                                          <p:val>
                                            <p:strVal val="#ppt_x"/>
                                          </p:val>
                                        </p:tav>
                                      </p:tavLst>
                                    </p:anim>
                                    <p:anim calcmode="lin" valueType="num">
                                      <p:cBhvr additive="base">
                                        <p:cTn id="51" dur="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5"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20A6ECD-AC58-0441-AA86-B2ED70224E47}"/>
              </a:ext>
            </a:extLst>
          </p:cNvPr>
          <p:cNvPicPr>
            <a:picLocks noChangeAspect="1"/>
          </p:cNvPicPr>
          <p:nvPr/>
        </p:nvPicPr>
        <p:blipFill>
          <a:blip r:embed="rId3"/>
          <a:stretch>
            <a:fillRect/>
          </a:stretch>
        </p:blipFill>
        <p:spPr>
          <a:xfrm>
            <a:off x="-788065" y="-3870859"/>
            <a:ext cx="13684048" cy="14164543"/>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37" name="Resim 36"/>
          <p:cNvPicPr>
            <a:picLocks noChangeAspect="1"/>
          </p:cNvPicPr>
          <p:nvPr/>
        </p:nvPicPr>
        <p:blipFill>
          <a:blip r:embed="rId4"/>
          <a:stretch>
            <a:fillRect/>
          </a:stretch>
        </p:blipFill>
        <p:spPr>
          <a:xfrm>
            <a:off x="3284993" y="578386"/>
            <a:ext cx="5626091" cy="5643244"/>
          </a:xfrm>
          <a:prstGeom prst="rect">
            <a:avLst/>
          </a:prstGeom>
        </p:spPr>
      </p:pic>
      <p:sp>
        <p:nvSpPr>
          <p:cNvPr id="60" name="Metin kutusu 59"/>
          <p:cNvSpPr txBox="1"/>
          <p:nvPr/>
        </p:nvSpPr>
        <p:spPr>
          <a:xfrm>
            <a:off x="5434073" y="924645"/>
            <a:ext cx="1327928" cy="584775"/>
          </a:xfrm>
          <a:prstGeom prst="rect">
            <a:avLst/>
          </a:prstGeom>
          <a:noFill/>
        </p:spPr>
        <p:txBody>
          <a:bodyPr wrap="none" rtlCol="0">
            <a:spAutoFit/>
          </a:bodyPr>
          <a:lstStyle/>
          <a:p>
            <a:pPr algn="ctr"/>
            <a:r>
              <a:rPr lang="de-DE" sz="1600" dirty="0"/>
              <a:t>Bir kereden</a:t>
            </a:r>
          </a:p>
          <a:p>
            <a:pPr algn="ctr"/>
            <a:r>
              <a:rPr lang="de-DE" sz="1600" dirty="0"/>
              <a:t>bir şey olmaz.</a:t>
            </a:r>
            <a:endParaRPr lang="tr-TR" sz="1600" dirty="0"/>
          </a:p>
        </p:txBody>
      </p:sp>
      <p:sp>
        <p:nvSpPr>
          <p:cNvPr id="61" name="Metin kutusu 60"/>
          <p:cNvSpPr txBox="1"/>
          <p:nvPr/>
        </p:nvSpPr>
        <p:spPr>
          <a:xfrm>
            <a:off x="7022731" y="1609981"/>
            <a:ext cx="1156663" cy="584775"/>
          </a:xfrm>
          <a:prstGeom prst="rect">
            <a:avLst/>
          </a:prstGeom>
          <a:noFill/>
        </p:spPr>
        <p:txBody>
          <a:bodyPr wrap="none" rtlCol="0">
            <a:spAutoFit/>
          </a:bodyPr>
          <a:lstStyle/>
          <a:p>
            <a:pPr algn="ctr"/>
            <a:r>
              <a:rPr lang="de-DE" sz="1600" dirty="0"/>
              <a:t>Bir daha</a:t>
            </a:r>
          </a:p>
          <a:p>
            <a:pPr algn="ctr"/>
            <a:r>
              <a:rPr lang="de-DE" sz="1600" dirty="0"/>
              <a:t>kullanmam.</a:t>
            </a:r>
            <a:endParaRPr lang="tr-TR" sz="1600" dirty="0"/>
          </a:p>
        </p:txBody>
      </p:sp>
      <p:sp>
        <p:nvSpPr>
          <p:cNvPr id="62" name="Metin kutusu 61"/>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a:t>bağımlı</a:t>
            </a:r>
          </a:p>
          <a:p>
            <a:pPr algn="ctr"/>
            <a:r>
              <a:rPr lang="de-DE" sz="1600" dirty="0"/>
              <a:t>olmam.</a:t>
            </a:r>
            <a:endParaRPr lang="tr-TR" sz="1600" dirty="0"/>
          </a:p>
        </p:txBody>
      </p:sp>
      <p:sp>
        <p:nvSpPr>
          <p:cNvPr id="63" name="Metin kutusu 62"/>
          <p:cNvSpPr txBox="1"/>
          <p:nvPr/>
        </p:nvSpPr>
        <p:spPr>
          <a:xfrm>
            <a:off x="7146056" y="4648339"/>
            <a:ext cx="977127" cy="584775"/>
          </a:xfrm>
          <a:prstGeom prst="rect">
            <a:avLst/>
          </a:prstGeom>
          <a:noFill/>
        </p:spPr>
        <p:txBody>
          <a:bodyPr wrap="none" rtlCol="0">
            <a:spAutoFit/>
          </a:bodyPr>
          <a:lstStyle/>
          <a:p>
            <a:pPr algn="ctr"/>
            <a:r>
              <a:rPr lang="de-DE" sz="1600" dirty="0"/>
              <a:t>İstersem</a:t>
            </a:r>
          </a:p>
          <a:p>
            <a:pPr algn="ctr"/>
            <a:r>
              <a:rPr lang="de-DE" sz="1600" dirty="0"/>
              <a:t>bırakırım.</a:t>
            </a:r>
            <a:endParaRPr lang="tr-TR" sz="1600" dirty="0"/>
          </a:p>
        </p:txBody>
      </p:sp>
      <p:sp>
        <p:nvSpPr>
          <p:cNvPr id="64" name="Metin kutusu 63"/>
          <p:cNvSpPr txBox="1"/>
          <p:nvPr/>
        </p:nvSpPr>
        <p:spPr>
          <a:xfrm>
            <a:off x="5428726" y="5253220"/>
            <a:ext cx="1373069" cy="584775"/>
          </a:xfrm>
          <a:prstGeom prst="rect">
            <a:avLst/>
          </a:prstGeom>
          <a:noFill/>
        </p:spPr>
        <p:txBody>
          <a:bodyPr wrap="none" rtlCol="0">
            <a:spAutoFit/>
          </a:bodyPr>
          <a:lstStyle/>
          <a:p>
            <a:pPr algn="ctr"/>
            <a:r>
              <a:rPr lang="de-DE" sz="1600" dirty="0"/>
              <a:t>Bu meret</a:t>
            </a:r>
          </a:p>
          <a:p>
            <a:pPr algn="ctr"/>
            <a:r>
              <a:rPr lang="de-DE" sz="1600" dirty="0"/>
              <a:t>bırakılmaz ki...</a:t>
            </a:r>
            <a:endParaRPr lang="tr-TR" sz="1600" dirty="0"/>
          </a:p>
        </p:txBody>
      </p:sp>
      <p:sp>
        <p:nvSpPr>
          <p:cNvPr id="65" name="Metin kutusu 64"/>
          <p:cNvSpPr txBox="1"/>
          <p:nvPr/>
        </p:nvSpPr>
        <p:spPr>
          <a:xfrm>
            <a:off x="3961326" y="4616023"/>
            <a:ext cx="1213537" cy="584775"/>
          </a:xfrm>
          <a:prstGeom prst="rect">
            <a:avLst/>
          </a:prstGeom>
          <a:noFill/>
        </p:spPr>
        <p:txBody>
          <a:bodyPr wrap="none" rtlCol="0">
            <a:spAutoFit/>
          </a:bodyPr>
          <a:lstStyle/>
          <a:p>
            <a:pPr algn="ctr"/>
            <a:r>
              <a:rPr lang="de-DE" sz="1600" dirty="0"/>
              <a:t>Bırakmak</a:t>
            </a:r>
          </a:p>
          <a:p>
            <a:pPr algn="ctr"/>
            <a:r>
              <a:rPr lang="de-DE" sz="1600" dirty="0"/>
              <a:t>zorundayım.</a:t>
            </a:r>
            <a:endParaRPr lang="tr-TR" sz="1600" dirty="0"/>
          </a:p>
        </p:txBody>
      </p:sp>
      <p:sp>
        <p:nvSpPr>
          <p:cNvPr id="66" name="Metin kutusu 65"/>
          <p:cNvSpPr txBox="1"/>
          <p:nvPr/>
        </p:nvSpPr>
        <p:spPr>
          <a:xfrm>
            <a:off x="3320868" y="3141920"/>
            <a:ext cx="1231556" cy="584775"/>
          </a:xfrm>
          <a:prstGeom prst="rect">
            <a:avLst/>
          </a:prstGeom>
          <a:noFill/>
        </p:spPr>
        <p:txBody>
          <a:bodyPr wrap="none" rtlCol="0">
            <a:spAutoFit/>
          </a:bodyPr>
          <a:lstStyle/>
          <a:p>
            <a:pPr algn="ctr"/>
            <a:r>
              <a:rPr lang="tr-TR" sz="1600" dirty="0"/>
              <a:t>Artık</a:t>
            </a:r>
          </a:p>
          <a:p>
            <a:pPr algn="ctr"/>
            <a:r>
              <a:rPr lang="tr-TR" sz="1600" dirty="0"/>
              <a:t>bırakacağım.</a:t>
            </a:r>
          </a:p>
        </p:txBody>
      </p:sp>
      <p:sp>
        <p:nvSpPr>
          <p:cNvPr id="67" name="Metin kutusu 66"/>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grpSp>
        <p:nvGrpSpPr>
          <p:cNvPr id="22" name="Grup 21">
            <a:extLst>
              <a:ext uri="{FF2B5EF4-FFF2-40B4-BE49-F238E27FC236}">
                <a16:creationId xmlns:a16="http://schemas.microsoft.com/office/drawing/2014/main" id="{A491860F-7238-1847-A6B4-0FA77F3CCACC}"/>
              </a:ext>
            </a:extLst>
          </p:cNvPr>
          <p:cNvGrpSpPr/>
          <p:nvPr/>
        </p:nvGrpSpPr>
        <p:grpSpPr>
          <a:xfrm>
            <a:off x="5003354" y="2487608"/>
            <a:ext cx="2229797" cy="1743000"/>
            <a:chOff x="5101691" y="2334470"/>
            <a:chExt cx="2229797" cy="1743000"/>
          </a:xfrm>
        </p:grpSpPr>
        <p:sp>
          <p:nvSpPr>
            <p:cNvPr id="23" name="Metin kutusu 22">
              <a:extLst>
                <a:ext uri="{FF2B5EF4-FFF2-40B4-BE49-F238E27FC236}">
                  <a16:creationId xmlns:a16="http://schemas.microsoft.com/office/drawing/2014/main" id="{8FF61D0B-6645-994E-985D-21522D90DC97}"/>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4" name="Metin kutusu 23">
              <a:extLst>
                <a:ext uri="{FF2B5EF4-FFF2-40B4-BE49-F238E27FC236}">
                  <a16:creationId xmlns:a16="http://schemas.microsoft.com/office/drawing/2014/main" id="{D191AB67-0981-2B41-8FB4-C58751E26B65}"/>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5" name="Metin kutusu 24">
              <a:extLst>
                <a:ext uri="{FF2B5EF4-FFF2-40B4-BE49-F238E27FC236}">
                  <a16:creationId xmlns:a16="http://schemas.microsoft.com/office/drawing/2014/main" id="{13C19879-5992-DB4F-B686-B4E3B5B13938}"/>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pic>
        <p:nvPicPr>
          <p:cNvPr id="3" name="Resim 2">
            <a:extLst>
              <a:ext uri="{FF2B5EF4-FFF2-40B4-BE49-F238E27FC236}">
                <a16:creationId xmlns:a16="http://schemas.microsoft.com/office/drawing/2014/main" id="{509F1FDC-CE58-B040-9436-738D4CEE0973}"/>
              </a:ext>
            </a:extLst>
          </p:cNvPr>
          <p:cNvPicPr>
            <a:picLocks noChangeAspect="1"/>
          </p:cNvPicPr>
          <p:nvPr/>
        </p:nvPicPr>
        <p:blipFill>
          <a:blip r:embed="rId5"/>
          <a:stretch>
            <a:fillRect/>
          </a:stretch>
        </p:blipFill>
        <p:spPr>
          <a:xfrm>
            <a:off x="1265293" y="498418"/>
            <a:ext cx="1341780" cy="1953721"/>
          </a:xfrm>
          <a:prstGeom prst="rect">
            <a:avLst/>
          </a:prstGeom>
        </p:spPr>
      </p:pic>
      <p:pic>
        <p:nvPicPr>
          <p:cNvPr id="4" name="Resim 3">
            <a:extLst>
              <a:ext uri="{FF2B5EF4-FFF2-40B4-BE49-F238E27FC236}">
                <a16:creationId xmlns:a16="http://schemas.microsoft.com/office/drawing/2014/main" id="{12E2F282-AB9A-CB40-9AEC-7DCF3FB51A9F}"/>
              </a:ext>
            </a:extLst>
          </p:cNvPr>
          <p:cNvPicPr>
            <a:picLocks noChangeAspect="1"/>
          </p:cNvPicPr>
          <p:nvPr/>
        </p:nvPicPr>
        <p:blipFill>
          <a:blip r:embed="rId6"/>
          <a:stretch>
            <a:fillRect/>
          </a:stretch>
        </p:blipFill>
        <p:spPr>
          <a:xfrm>
            <a:off x="856421" y="2830543"/>
            <a:ext cx="2204812" cy="2903899"/>
          </a:xfrm>
          <a:prstGeom prst="rect">
            <a:avLst/>
          </a:prstGeom>
        </p:spPr>
      </p:pic>
      <p:pic>
        <p:nvPicPr>
          <p:cNvPr id="5" name="Resim 4">
            <a:extLst>
              <a:ext uri="{FF2B5EF4-FFF2-40B4-BE49-F238E27FC236}">
                <a16:creationId xmlns:a16="http://schemas.microsoft.com/office/drawing/2014/main" id="{EC86CAD0-F300-D340-839A-36B47E9367F7}"/>
              </a:ext>
            </a:extLst>
          </p:cNvPr>
          <p:cNvPicPr>
            <a:picLocks noChangeAspect="1"/>
          </p:cNvPicPr>
          <p:nvPr/>
        </p:nvPicPr>
        <p:blipFill>
          <a:blip r:embed="rId7"/>
          <a:stretch>
            <a:fillRect/>
          </a:stretch>
        </p:blipFill>
        <p:spPr>
          <a:xfrm>
            <a:off x="9180021" y="496485"/>
            <a:ext cx="1935789" cy="2406477"/>
          </a:xfrm>
          <a:prstGeom prst="rect">
            <a:avLst/>
          </a:prstGeom>
        </p:spPr>
      </p:pic>
      <p:pic>
        <p:nvPicPr>
          <p:cNvPr id="6" name="Resim 5">
            <a:extLst>
              <a:ext uri="{FF2B5EF4-FFF2-40B4-BE49-F238E27FC236}">
                <a16:creationId xmlns:a16="http://schemas.microsoft.com/office/drawing/2014/main" id="{1BBA6215-74F6-644E-8CAE-0EC2867F54E4}"/>
              </a:ext>
            </a:extLst>
          </p:cNvPr>
          <p:cNvPicPr>
            <a:picLocks noChangeAspect="1"/>
          </p:cNvPicPr>
          <p:nvPr/>
        </p:nvPicPr>
        <p:blipFill>
          <a:blip r:embed="rId8"/>
          <a:stretch>
            <a:fillRect/>
          </a:stretch>
        </p:blipFill>
        <p:spPr>
          <a:xfrm>
            <a:off x="9034260" y="3819054"/>
            <a:ext cx="2007188" cy="186174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1"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8)">
                                      <p:cBhvr>
                                        <p:cTn id="15" dur="1500"/>
                                        <p:tgtEl>
                                          <p:spTgt spid="3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0" grpId="0"/>
      <p:bldP spid="61" grpId="0"/>
      <p:bldP spid="62" grpId="0"/>
      <p:bldP spid="63" grpId="0"/>
      <p:bldP spid="64"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Metin kutusu 13">
            <a:extLst>
              <a:ext uri="{FF2B5EF4-FFF2-40B4-BE49-F238E27FC236}">
                <a16:creationId xmlns:a16="http://schemas.microsoft.com/office/drawing/2014/main" id="{18A8F384-8606-2D4E-AFA7-6AC406CED6B8}"/>
              </a:ext>
            </a:extLst>
          </p:cNvPr>
          <p:cNvSpPr txBox="1"/>
          <p:nvPr/>
        </p:nvSpPr>
        <p:spPr>
          <a:xfrm>
            <a:off x="356650" y="481179"/>
            <a:ext cx="10180052" cy="1569660"/>
          </a:xfrm>
          <a:prstGeom prst="rect">
            <a:avLst/>
          </a:prstGeom>
          <a:noFill/>
          <a:ln>
            <a:noFill/>
          </a:ln>
        </p:spPr>
        <p:txBody>
          <a:bodyPr wrap="square" rtlCol="0">
            <a:spAutoFit/>
          </a:bodyPr>
          <a:lstStyle/>
          <a:p>
            <a:r>
              <a:rPr lang="tr-TR" sz="4800" b="1" dirty="0">
                <a:solidFill>
                  <a:srgbClr val="231F20"/>
                </a:solidFill>
              </a:rPr>
              <a:t>Madde Kullanmaya Nerede ve Ne Zaman Davet Ederler?</a:t>
            </a: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Metin kutusu 27"/>
          <p:cNvSpPr txBox="1"/>
          <p:nvPr/>
        </p:nvSpPr>
        <p:spPr>
          <a:xfrm>
            <a:off x="356650" y="481651"/>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Madde Kullanmaya </a:t>
            </a:r>
            <a:r>
              <a:rPr lang="tr-TR" sz="4800" b="1" dirty="0">
                <a:solidFill>
                  <a:prstClr val="black"/>
                </a:solidFill>
                <a:latin typeface="Calibri"/>
              </a:rPr>
              <a:t>N</a:t>
            </a:r>
            <a:r>
              <a:rPr kumimoji="0" lang="tr-TR" sz="4800" b="1" i="0" u="none" strike="noStrike" kern="1200" cap="none" spc="0" normalizeH="0" baseline="0" noProof="0" dirty="0" err="1">
                <a:ln>
                  <a:noFill/>
                </a:ln>
                <a:solidFill>
                  <a:prstClr val="black"/>
                </a:solidFill>
                <a:effectLst/>
                <a:uLnTx/>
                <a:uFillTx/>
                <a:latin typeface="Calibri"/>
                <a:ea typeface="+mn-ea"/>
                <a:cs typeface="+mn-cs"/>
              </a:rPr>
              <a:t>erede</a:t>
            </a:r>
            <a:r>
              <a:rPr kumimoji="0" lang="tr-TR" sz="4800" b="1" i="0" u="none" strike="noStrike" kern="1200" cap="none" spc="0" normalizeH="0" baseline="0" noProof="0" dirty="0">
                <a:ln>
                  <a:noFill/>
                </a:ln>
                <a:solidFill>
                  <a:prstClr val="black"/>
                </a:solidFill>
                <a:effectLst/>
                <a:uLnTx/>
                <a:uFillTx/>
                <a:latin typeface="Calibri"/>
                <a:ea typeface="+mn-ea"/>
                <a:cs typeface="+mn-cs"/>
              </a:rPr>
              <a:t> ve Ne </a:t>
            </a:r>
            <a:r>
              <a:rPr lang="tr-TR" sz="4800" b="1" dirty="0">
                <a:solidFill>
                  <a:prstClr val="black"/>
                </a:solidFill>
                <a:latin typeface="Calibri"/>
              </a:rPr>
              <a:t>Z</a:t>
            </a:r>
            <a:r>
              <a:rPr kumimoji="0" lang="tr-TR" sz="4800" b="1" i="0" u="none" strike="noStrike" kern="1200" cap="none" spc="0" normalizeH="0" baseline="0" noProof="0" dirty="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a:ln>
                  <a:noFill/>
                </a:ln>
                <a:solidFill>
                  <a:prstClr val="black"/>
                </a:solidFill>
                <a:effectLst/>
                <a:uLnTx/>
                <a:uFillTx/>
                <a:latin typeface="Calibri"/>
                <a:ea typeface="+mn-ea"/>
                <a:cs typeface="+mn-cs"/>
              </a:rPr>
              <a:t>avet</a:t>
            </a:r>
            <a:r>
              <a:rPr kumimoji="0" lang="tr-TR" sz="4800" b="1" i="0" u="none" strike="noStrike" kern="1200" cap="none" spc="0" normalizeH="0" baseline="0" noProof="0" dirty="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a:ln>
                  <a:noFill/>
                </a:ln>
                <a:solidFill>
                  <a:prstClr val="black"/>
                </a:solidFill>
                <a:effectLst/>
                <a:uLnTx/>
                <a:uFillTx/>
                <a:latin typeface="Calibri"/>
                <a:ea typeface="+mn-ea"/>
                <a:cs typeface="+mn-cs"/>
              </a:rPr>
              <a:t>derler?</a:t>
            </a:r>
          </a:p>
        </p:txBody>
      </p:sp>
      <p:sp>
        <p:nvSpPr>
          <p:cNvPr id="30" name="Metin kutusu 29"/>
          <p:cNvSpPr txBox="1"/>
          <p:nvPr/>
        </p:nvSpPr>
        <p:spPr>
          <a:xfrm>
            <a:off x="346817" y="2097976"/>
            <a:ext cx="72736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19" name="Freeform 5">
            <a:extLst>
              <a:ext uri="{FF2B5EF4-FFF2-40B4-BE49-F238E27FC236}">
                <a16:creationId xmlns:a16="http://schemas.microsoft.com/office/drawing/2014/main" id="{99954A9D-B244-0840-9303-E3BB74D6382E}"/>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0" name="Dikdörtgen 24">
            <a:extLst>
              <a:ext uri="{FF2B5EF4-FFF2-40B4-BE49-F238E27FC236}">
                <a16:creationId xmlns:a16="http://schemas.microsoft.com/office/drawing/2014/main" id="{3220A716-F513-5340-B361-2E0F25301F2B}"/>
              </a:ext>
            </a:extLst>
          </p:cNvPr>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13">
            <a:extLst>
              <a:ext uri="{FF2B5EF4-FFF2-40B4-BE49-F238E27FC236}">
                <a16:creationId xmlns:a16="http://schemas.microsoft.com/office/drawing/2014/main" id="{C701E5DB-05EB-8048-BF22-DC36F2B0855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B251BFEA-2BC4-1C4A-B84A-729E824EA657}"/>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562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1+#ppt_w/2"/>
                                          </p:val>
                                        </p:tav>
                                        <p:tav tm="100000">
                                          <p:val>
                                            <p:strVal val="#ppt_x"/>
                                          </p:val>
                                        </p:tav>
                                      </p:tavLst>
                                    </p:anim>
                                    <p:anim calcmode="lin" valueType="num">
                                      <p:cBhvr additive="base">
                                        <p:cTn id="16" dur="25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0-#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30"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714244"/>
            <a:ext cx="7464948" cy="707886"/>
            <a:chOff x="554927" y="1881525"/>
            <a:chExt cx="7464948" cy="707886"/>
          </a:xfrm>
        </p:grpSpPr>
        <p:sp>
          <p:nvSpPr>
            <p:cNvPr id="30" name="Metin kutusu 2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Sorunlarımı çözemedim, madde kullanarak unuturum</a:t>
              </a:r>
            </a:p>
            <a:p>
              <a:r>
                <a:rPr lang="tr-TR" sz="2000" dirty="0">
                  <a:solidFill>
                    <a:srgbClr val="575757"/>
                  </a:solidFill>
                </a:rPr>
                <a:t>yahut çözerim diye düşündüm.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3459213"/>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İddialı biri diye tanınıyordum, imajımı korumak istedim.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932842"/>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Grupça karar aldık, dışında kalamazdım.</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id="{B705A7DD-2BB8-1C40-A13C-A11F13F1E31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CA6E94EA-748E-0448-9714-0979068D18E8}"/>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14</a:t>
            </a:fld>
            <a:endParaRPr lang="tr-TR" sz="2400" b="1" dirty="0">
              <a:solidFill>
                <a:srgbClr val="DADADA"/>
              </a:solidFill>
            </a:endParaRPr>
          </a:p>
        </p:txBody>
      </p:sp>
      <p:sp>
        <p:nvSpPr>
          <p:cNvPr id="24" name="Metin kutusu 23">
            <a:extLst>
              <a:ext uri="{FF2B5EF4-FFF2-40B4-BE49-F238E27FC236}">
                <a16:creationId xmlns:a16="http://schemas.microsoft.com/office/drawing/2014/main" id="{4B6B7BC2-CEDA-5B47-B30A-0F010E432BBC}"/>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309853"/>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Merak ettim, denedim.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2765684"/>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Sınırlarımı aşmak istiyordum.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243447"/>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İçimden bir şey beni dürttü. </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3747926"/>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Arkadaşlarıma </a:t>
              </a:r>
              <a:r>
                <a:rPr lang="tr-TR" sz="2000" dirty="0">
                  <a:solidFill>
                    <a:srgbClr val="FF0000"/>
                  </a:solidFill>
                </a:rPr>
                <a:t>göre  farklı görünmek </a:t>
              </a:r>
              <a:r>
                <a:rPr lang="tr-TR" sz="2000" dirty="0">
                  <a:solidFill>
                    <a:srgbClr val="575757"/>
                  </a:solidFill>
                </a:rPr>
                <a:t>istedim.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4252405"/>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Arkadaşlara uydum.</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698783"/>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FF0000"/>
                  </a:solidFill>
                </a:rPr>
                <a:t>Ailemi cezalandırmak ya da kızdırmak istedim.</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4" name="Rectangle 13">
            <a:extLst>
              <a:ext uri="{FF2B5EF4-FFF2-40B4-BE49-F238E27FC236}">
                <a16:creationId xmlns:a16="http://schemas.microsoft.com/office/drawing/2014/main" id="{AEF82A17-7176-C24E-92B3-EA05FAD7697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5" name="Metin kutusu 44">
            <a:extLst>
              <a:ext uri="{FF2B5EF4-FFF2-40B4-BE49-F238E27FC236}">
                <a16:creationId xmlns:a16="http://schemas.microsoft.com/office/drawing/2014/main" id="{B3107494-FD9A-C841-89C2-ECCABA2036DA}"/>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15</a:t>
            </a:fld>
            <a:endParaRPr lang="tr-TR" sz="2400" b="1" dirty="0">
              <a:solidFill>
                <a:srgbClr val="DADADA"/>
              </a:solidFill>
            </a:endParaRPr>
          </a:p>
        </p:txBody>
      </p:sp>
      <p:sp>
        <p:nvSpPr>
          <p:cNvPr id="46" name="Metin kutusu 45">
            <a:extLst>
              <a:ext uri="{FF2B5EF4-FFF2-40B4-BE49-F238E27FC236}">
                <a16:creationId xmlns:a16="http://schemas.microsoft.com/office/drawing/2014/main" id="{D13A9B38-8420-604B-BBD3-10353B2152FB}"/>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3059476"/>
            <a:ext cx="7464948"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dirty="0">
                  <a:solidFill>
                    <a:srgbClr val="575757"/>
                  </a:solidFill>
                </a:rPr>
                <a:t>Madde kullananların bir kısmının itiraflarını</a:t>
              </a:r>
            </a:p>
            <a:p>
              <a:r>
                <a:rPr lang="tr-TR" sz="2000" dirty="0">
                  <a:solidFill>
                    <a:srgbClr val="575757"/>
                  </a:solidFill>
                </a:rPr>
                <a:t>okudunuz. Sizce bunlar geçerli, doğru</a:t>
              </a:r>
            </a:p>
            <a:p>
              <a:r>
                <a:rPr lang="tr-TR" sz="2000" dirty="0">
                  <a:solidFill>
                    <a:srgbClr val="575757"/>
                  </a:solidFill>
                </a:rPr>
                <a:t>veya anlamlı olabilir mi? Sığınılan</a:t>
              </a:r>
            </a:p>
            <a:p>
              <a:r>
                <a:rPr lang="tr-TR" sz="2000" dirty="0">
                  <a:solidFill>
                    <a:srgbClr val="575757"/>
                  </a:solidFill>
                </a:rPr>
                <a:t>gerekçeleri tek tek ele alıp</a:t>
              </a:r>
            </a:p>
            <a:p>
              <a:r>
                <a:rPr lang="tr-TR" sz="2000" dirty="0">
                  <a:solidFill>
                    <a:srgbClr val="575757"/>
                  </a:solidFill>
                </a:rPr>
                <a:t>tartışınız.</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4579931" y="1417717"/>
            <a:ext cx="7944551" cy="5068624"/>
          </a:xfrm>
          <a:prstGeom prst="rect">
            <a:avLst/>
          </a:prstGeom>
        </p:spPr>
      </p:pic>
      <p:sp>
        <p:nvSpPr>
          <p:cNvPr id="16" name="Metin kutusu 15">
            <a:extLst>
              <a:ext uri="{FF2B5EF4-FFF2-40B4-BE49-F238E27FC236}">
                <a16:creationId xmlns:a16="http://schemas.microsoft.com/office/drawing/2014/main" id="{946E87E8-C5D5-FC4F-A511-17798A4C2962}"/>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77439"/>
            <a:ext cx="7923284" cy="830997"/>
          </a:xfrm>
          <a:prstGeom prst="rect">
            <a:avLst/>
          </a:prstGeom>
          <a:noFill/>
        </p:spPr>
        <p:txBody>
          <a:bodyPr wrap="square" rtlCol="0">
            <a:spAutoFit/>
          </a:bodyPr>
          <a:lstStyle/>
          <a:p>
            <a:r>
              <a:rPr lang="tr-TR" sz="4800" b="1" dirty="0"/>
              <a:t>Nasıl Kandırıyorlar?</a:t>
            </a:r>
          </a:p>
        </p:txBody>
      </p:sp>
      <p:grpSp>
        <p:nvGrpSpPr>
          <p:cNvPr id="29" name="Grup 28"/>
          <p:cNvGrpSpPr/>
          <p:nvPr/>
        </p:nvGrpSpPr>
        <p:grpSpPr>
          <a:xfrm>
            <a:off x="554927" y="14499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İnsanın sosyal çevresinin genişlemesine yardımcı olur.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6" name="Grup 15"/>
          <p:cNvGrpSpPr/>
          <p:nvPr/>
        </p:nvGrpSpPr>
        <p:grpSpPr>
          <a:xfrm>
            <a:off x="554927" y="1848988"/>
            <a:ext cx="7464948" cy="400110"/>
            <a:chOff x="554927" y="1881525"/>
            <a:chExt cx="7464948" cy="400110"/>
          </a:xfrm>
        </p:grpSpPr>
        <p:sp>
          <p:nvSpPr>
            <p:cNvPr id="17" name="Metin kutusu 1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Madde kullanımı arkadaşlık ilişkilerimi arttırıyor.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2245529"/>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Benim iradem güçlüdür, ben bağımlı olmam.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24788"/>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 kendimi kontrol edebilirim.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992496"/>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Ottur, zararı yoktur. Bağımlılık da yapmaz.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6020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kere kullanmaktan bir şey çıkmaz.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07853"/>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Sadece zayıf insanlar bağımlı olur.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70271"/>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Herkes kullanıyor, bir şey olmuyor.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sv-SE" sz="2000" dirty="0">
                  <a:solidFill>
                    <a:srgbClr val="575757"/>
                  </a:solidFill>
                </a:rPr>
                <a:t>Madde, sadece kullanan kişiye zarar verir.</a:t>
              </a:r>
              <a:endParaRPr lang="nn-NO" sz="2000" dirty="0">
                <a:solidFill>
                  <a:srgbClr val="575757"/>
                </a:solidFill>
              </a:endParaRP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9" name="Rectangle 13">
            <a:extLst>
              <a:ext uri="{FF2B5EF4-FFF2-40B4-BE49-F238E27FC236}">
                <a16:creationId xmlns:a16="http://schemas.microsoft.com/office/drawing/2014/main" id="{0D354063-BCA0-D544-9BBF-1BA538B8C21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0" name="Metin kutusu 49">
            <a:extLst>
              <a:ext uri="{FF2B5EF4-FFF2-40B4-BE49-F238E27FC236}">
                <a16:creationId xmlns:a16="http://schemas.microsoft.com/office/drawing/2014/main" id="{8CC6CF87-091C-4649-BE65-4B9106237082}"/>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17</a:t>
            </a:fld>
            <a:endParaRPr lang="tr-TR" sz="2400" b="1" dirty="0">
              <a:solidFill>
                <a:srgbClr val="DADADA"/>
              </a:solidFill>
            </a:endParaRP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50"/>
                                        <p:tgtEl>
                                          <p:spTgt spid="39"/>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Siz Takılın</a:t>
            </a:r>
          </a:p>
        </p:txBody>
      </p:sp>
      <p:pic>
        <p:nvPicPr>
          <p:cNvPr id="6" name="SizTakılı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1" y="1654729"/>
            <a:ext cx="6095999" cy="3428999"/>
          </a:xfrm>
          <a:prstGeom prst="rect">
            <a:avLst/>
          </a:prstGeom>
        </p:spPr>
      </p:pic>
    </p:spTree>
    <p:extLst>
      <p:ext uri="{BB962C8B-B14F-4D97-AF65-F5344CB8AC3E}">
        <p14:creationId xmlns:p14="http://schemas.microsoft.com/office/powerpoint/2010/main" val="3885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fullScrn="1">
              <p:cMediaNode vol="80000">
                <p:cTn id="18" fill="hold" display="0">
                  <p:stCondLst>
                    <p:cond delay="indefinite"/>
                  </p:stCondLst>
                </p:cTn>
                <p:tgtEl>
                  <p:spTgt spid="6"/>
                </p:tgtEl>
              </p:cMediaNode>
            </p:video>
          </p:childTnLst>
        </p:cTn>
      </p:par>
    </p:tnLst>
    <p:bldLst>
      <p:bldP spid="26"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 name="Dikdörtgen 2"/>
          <p:cNvSpPr/>
          <p:nvPr/>
        </p:nvSpPr>
        <p:spPr>
          <a:xfrm>
            <a:off x="363684" y="482944"/>
            <a:ext cx="6669420" cy="830997"/>
          </a:xfrm>
          <a:prstGeom prst="rect">
            <a:avLst/>
          </a:prstGeom>
        </p:spPr>
        <p:txBody>
          <a:bodyPr wrap="square">
            <a:spAutoFit/>
          </a:bodyPr>
          <a:lstStyle/>
          <a:p>
            <a:r>
              <a:rPr lang="tr-TR" sz="4800" b="1" dirty="0"/>
              <a:t>Birlikte Tartışalım</a:t>
            </a:r>
          </a:p>
        </p:txBody>
      </p:sp>
      <p:sp>
        <p:nvSpPr>
          <p:cNvPr id="6" name="Dikdörtgen 5"/>
          <p:cNvSpPr/>
          <p:nvPr/>
        </p:nvSpPr>
        <p:spPr>
          <a:xfrm>
            <a:off x="746177" y="2016328"/>
            <a:ext cx="9144000" cy="400110"/>
          </a:xfrm>
          <a:prstGeom prst="rect">
            <a:avLst/>
          </a:prstGeom>
        </p:spPr>
        <p:txBody>
          <a:bodyPr wrap="square">
            <a:spAutoFit/>
          </a:bodyPr>
          <a:lstStyle/>
          <a:p>
            <a:r>
              <a:rPr lang="tr-TR" sz="2000" dirty="0">
                <a:solidFill>
                  <a:schemeClr val="tx1">
                    <a:lumMod val="65000"/>
                    <a:lumOff val="35000"/>
                  </a:schemeClr>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6" name="Metin kutusu 15"/>
          <p:cNvSpPr txBox="1"/>
          <p:nvPr/>
        </p:nvSpPr>
        <p:spPr>
          <a:xfrm>
            <a:off x="738668" y="1105276"/>
            <a:ext cx="6595652" cy="4093428"/>
          </a:xfrm>
          <a:prstGeom prst="rect">
            <a:avLst/>
          </a:prstGeom>
          <a:noFill/>
        </p:spPr>
        <p:txBody>
          <a:bodyPr wrap="none" rtlCol="0">
            <a:spAutoFit/>
          </a:bodyPr>
          <a:lstStyle/>
          <a:p>
            <a:r>
              <a:rPr lang="tr-TR" sz="2000" dirty="0">
                <a:solidFill>
                  <a:srgbClr val="575757"/>
                </a:solidFill>
              </a:rPr>
              <a:t>Madde bağımlılığı nedir?</a:t>
            </a:r>
          </a:p>
          <a:p>
            <a:r>
              <a:rPr lang="tr-TR" sz="2000" b="1" dirty="0">
                <a:solidFill>
                  <a:srgbClr val="575757"/>
                </a:solidFill>
              </a:rPr>
              <a:t>Bağımlılık yapan maddeler nelerdir?</a:t>
            </a:r>
          </a:p>
          <a:p>
            <a:r>
              <a:rPr lang="tr-TR" sz="2000" dirty="0">
                <a:solidFill>
                  <a:srgbClr val="575757"/>
                </a:solidFill>
              </a:rPr>
              <a:t>Bağımlılığın zararları nelerdir? </a:t>
            </a:r>
          </a:p>
          <a:p>
            <a:r>
              <a:rPr lang="tr-TR" sz="2000" b="1" dirty="0">
                <a:solidFill>
                  <a:srgbClr val="575757"/>
                </a:solidFill>
              </a:rPr>
              <a:t>Bağımlılık süreci nasıl başlar ve ilerler?</a:t>
            </a:r>
          </a:p>
          <a:p>
            <a:r>
              <a:rPr lang="tr-TR" sz="2000" dirty="0">
                <a:solidFill>
                  <a:srgbClr val="575757"/>
                </a:solidFill>
              </a:rPr>
              <a:t>Madde kullanmaya nerede ve ne zaman davet ederler?</a:t>
            </a:r>
          </a:p>
          <a:p>
            <a:r>
              <a:rPr lang="tr-TR" sz="2000" b="1" dirty="0">
                <a:solidFill>
                  <a:srgbClr val="575757"/>
                </a:solidFill>
              </a:rPr>
              <a:t>Kullananlar hangi gerekçelere sığınıyorlar? </a:t>
            </a:r>
          </a:p>
          <a:p>
            <a:r>
              <a:rPr lang="tr-TR" sz="2000" dirty="0">
                <a:solidFill>
                  <a:srgbClr val="575757"/>
                </a:solidFill>
              </a:rPr>
              <a:t>Madde kullanımını reddeden genci bekleyen klişeler nelerdir?</a:t>
            </a:r>
          </a:p>
          <a:p>
            <a:r>
              <a:rPr lang="tr-TR" sz="2000" b="1" dirty="0">
                <a:solidFill>
                  <a:srgbClr val="575757"/>
                </a:solidFill>
              </a:rPr>
              <a:t>Ağa düşmemek için neler yapabiliriz?</a:t>
            </a:r>
          </a:p>
          <a:p>
            <a:r>
              <a:rPr lang="tr-TR" sz="2000" dirty="0">
                <a:solidFill>
                  <a:srgbClr val="575757"/>
                </a:solidFill>
              </a:rPr>
              <a:t>Hayır diyebilmek neden bu kadar önemli?</a:t>
            </a:r>
          </a:p>
          <a:p>
            <a:r>
              <a:rPr lang="tr-TR" sz="2000" b="1" dirty="0">
                <a:solidFill>
                  <a:srgbClr val="575757"/>
                </a:solidFill>
              </a:rPr>
              <a:t>Örnek hayır cümleleri</a:t>
            </a:r>
          </a:p>
          <a:p>
            <a:r>
              <a:rPr lang="tr-TR" sz="2000" dirty="0">
                <a:solidFill>
                  <a:srgbClr val="575757"/>
                </a:solidFill>
              </a:rPr>
              <a:t>Arkadaşın kullanıyorsa ne yapmalısın? </a:t>
            </a:r>
          </a:p>
          <a:p>
            <a:r>
              <a:rPr lang="tr-TR" sz="2000" b="1" dirty="0">
                <a:solidFill>
                  <a:srgbClr val="575757"/>
                </a:solidFill>
              </a:rPr>
              <a:t>Okuldaki disiplin süreci nasıl işler, cezalar nelerdir?</a:t>
            </a:r>
          </a:p>
          <a:p>
            <a:r>
              <a:rPr lang="tr-TR" sz="2000" dirty="0">
                <a:solidFill>
                  <a:srgbClr val="575757"/>
                </a:solidFill>
              </a:rPr>
              <a:t>Türk Ceza Kanunu’nda madde bağımlılığının yeri nedir?</a:t>
            </a:r>
            <a:endParaRPr lang="tr-TR" sz="2000" b="1" dirty="0">
              <a:solidFill>
                <a:srgbClr val="575757"/>
              </a:solidFill>
            </a:endParaRP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sp>
        <p:nvSpPr>
          <p:cNvPr id="27" name="Rectangle 13">
            <a:extLst>
              <a:ext uri="{FF2B5EF4-FFF2-40B4-BE49-F238E27FC236}">
                <a16:creationId xmlns:a16="http://schemas.microsoft.com/office/drawing/2014/main" id="{B67C7A8F-55B7-594B-A982-4D0FFCA9FD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8" name="Metin kutusu 27">
            <a:extLst>
              <a:ext uri="{FF2B5EF4-FFF2-40B4-BE49-F238E27FC236}">
                <a16:creationId xmlns:a16="http://schemas.microsoft.com/office/drawing/2014/main" id="{C98C5888-C9E1-3140-BFA4-2BA45F59B6C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3" name="Freeform 5">
            <a:extLst>
              <a:ext uri="{FF2B5EF4-FFF2-40B4-BE49-F238E27FC236}">
                <a16:creationId xmlns:a16="http://schemas.microsoft.com/office/drawing/2014/main" id="{17077B0D-5B43-4142-99C0-D130CBD9475F}"/>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250" fill="hold"/>
                                        <p:tgtEl>
                                          <p:spTgt spid="23"/>
                                        </p:tgtEl>
                                        <p:attrNameLst>
                                          <p:attrName>ppt_x</p:attrName>
                                        </p:attrNameLst>
                                      </p:cBhvr>
                                      <p:tavLst>
                                        <p:tav tm="0">
                                          <p:val>
                                            <p:strVal val="0-#ppt_w/2"/>
                                          </p:val>
                                        </p:tav>
                                        <p:tav tm="100000">
                                          <p:val>
                                            <p:strVal val="#ppt_x"/>
                                          </p:val>
                                        </p:tav>
                                      </p:tavLst>
                                    </p:anim>
                                    <p:anim calcmode="lin" valueType="num">
                                      <p:cBhvr additive="base">
                                        <p:cTn id="30"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grpSp>
        <p:nvGrpSpPr>
          <p:cNvPr id="32" name="Grup 31"/>
          <p:cNvGrpSpPr/>
          <p:nvPr/>
        </p:nvGrpSpPr>
        <p:grpSpPr>
          <a:xfrm>
            <a:off x="356650" y="2506054"/>
            <a:ext cx="7462918" cy="830997"/>
            <a:chOff x="554927" y="2418717"/>
            <a:chExt cx="7462918" cy="830997"/>
          </a:xfrm>
        </p:grpSpPr>
        <p:sp>
          <p:nvSpPr>
            <p:cNvPr id="33" name="Dikdörtgen 32"/>
            <p:cNvSpPr/>
            <p:nvPr/>
          </p:nvSpPr>
          <p:spPr>
            <a:xfrm>
              <a:off x="746177" y="2418717"/>
              <a:ext cx="7271668" cy="830997"/>
            </a:xfrm>
            <a:prstGeom prst="rect">
              <a:avLst/>
            </a:prstGeom>
          </p:spPr>
          <p:txBody>
            <a:bodyPr wrap="square">
              <a:spAutoFit/>
            </a:bodyPr>
            <a:lstStyle/>
            <a:p>
              <a:r>
                <a:rPr lang="tr-TR" sz="2800" b="1"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3976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2000" r="-85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405248" y="2609749"/>
            <a:ext cx="7462918" cy="830997"/>
            <a:chOff x="554927" y="2412301"/>
            <a:chExt cx="7462918" cy="830997"/>
          </a:xfrm>
        </p:grpSpPr>
        <p:sp>
          <p:nvSpPr>
            <p:cNvPr id="40" name="Dikdörtgen 39"/>
            <p:cNvSpPr/>
            <p:nvPr/>
          </p:nvSpPr>
          <p:spPr>
            <a:xfrm>
              <a:off x="746177" y="2412301"/>
              <a:ext cx="7271668" cy="830997"/>
            </a:xfrm>
            <a:prstGeom prst="rect">
              <a:avLst/>
            </a:prstGeom>
          </p:spPr>
          <p:txBody>
            <a:bodyPr wrap="square">
              <a:spAutoFit/>
            </a:bodyPr>
            <a:lstStyle/>
            <a:p>
              <a:r>
                <a:rPr lang="tr-TR" sz="2800" b="1"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7" name="Metin kutusu 16">
            <a:extLst>
              <a:ext uri="{FF2B5EF4-FFF2-40B4-BE49-F238E27FC236}">
                <a16:creationId xmlns:a16="http://schemas.microsoft.com/office/drawing/2014/main" id="{5F2FFBF1-9F84-104A-8286-5F09497A22E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30794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44000" t="-49000" r="-208000" b="-6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2" name="Grup 41"/>
          <p:cNvGrpSpPr/>
          <p:nvPr/>
        </p:nvGrpSpPr>
        <p:grpSpPr>
          <a:xfrm>
            <a:off x="386708" y="2520869"/>
            <a:ext cx="7495972" cy="830997"/>
            <a:chOff x="554927" y="2399457"/>
            <a:chExt cx="7495972" cy="830997"/>
          </a:xfrm>
        </p:grpSpPr>
        <p:sp>
          <p:nvSpPr>
            <p:cNvPr id="43" name="Dikdörtgen 42"/>
            <p:cNvSpPr/>
            <p:nvPr/>
          </p:nvSpPr>
          <p:spPr>
            <a:xfrm>
              <a:off x="779231" y="2399457"/>
              <a:ext cx="7271668" cy="830997"/>
            </a:xfrm>
            <a:prstGeom prst="rect">
              <a:avLst/>
            </a:prstGeom>
          </p:spPr>
          <p:txBody>
            <a:bodyPr wrap="square">
              <a:spAutoFit/>
            </a:bodyPr>
            <a:lstStyle/>
            <a:p>
              <a:r>
                <a:rPr lang="tr-TR" sz="2800" b="1" dirty="0">
                  <a:solidFill>
                    <a:srgbClr val="E61F4F"/>
                  </a:solidFill>
                </a:rPr>
                <a:t>Yalvarma, acındırma</a:t>
              </a:r>
            </a:p>
            <a:p>
              <a:r>
                <a:rPr lang="tr-TR" sz="2000" dirty="0">
                  <a:solidFill>
                    <a:srgbClr val="575757"/>
                  </a:solidFill>
                </a:rPr>
                <a:t>“Ne olur, hatırım için bir kez… Beni kırma!”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804513A9-8192-E54C-A03C-1A172CF2405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11797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5" name="Grup 44"/>
          <p:cNvGrpSpPr/>
          <p:nvPr/>
        </p:nvGrpSpPr>
        <p:grpSpPr>
          <a:xfrm>
            <a:off x="419762" y="2640682"/>
            <a:ext cx="7462918" cy="830997"/>
            <a:chOff x="554927" y="2428720"/>
            <a:chExt cx="7462918" cy="830997"/>
          </a:xfrm>
        </p:grpSpPr>
        <p:sp>
          <p:nvSpPr>
            <p:cNvPr id="46" name="Dikdörtgen 45"/>
            <p:cNvSpPr/>
            <p:nvPr/>
          </p:nvSpPr>
          <p:spPr>
            <a:xfrm>
              <a:off x="746177" y="2428720"/>
              <a:ext cx="7271668" cy="830997"/>
            </a:xfrm>
            <a:prstGeom prst="rect">
              <a:avLst/>
            </a:prstGeom>
          </p:spPr>
          <p:txBody>
            <a:bodyPr wrap="square">
              <a:spAutoFit/>
            </a:bodyPr>
            <a:lstStyle/>
            <a:p>
              <a:r>
                <a:rPr lang="tr-TR" sz="2800" b="1"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F8DBA2AD-4777-9942-9273-88490D703612}"/>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3636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15000" r="-49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8" name="Grup 47"/>
          <p:cNvGrpSpPr/>
          <p:nvPr/>
        </p:nvGrpSpPr>
        <p:grpSpPr>
          <a:xfrm>
            <a:off x="356650" y="2601866"/>
            <a:ext cx="7462918" cy="830997"/>
            <a:chOff x="554927" y="2389151"/>
            <a:chExt cx="7462918" cy="830997"/>
          </a:xfrm>
        </p:grpSpPr>
        <p:sp>
          <p:nvSpPr>
            <p:cNvPr id="49" name="Dikdörtgen 48"/>
            <p:cNvSpPr/>
            <p:nvPr/>
          </p:nvSpPr>
          <p:spPr>
            <a:xfrm>
              <a:off x="746177" y="2389151"/>
              <a:ext cx="7271668" cy="830997"/>
            </a:xfrm>
            <a:prstGeom prst="rect">
              <a:avLst/>
            </a:prstGeom>
          </p:spPr>
          <p:txBody>
            <a:bodyPr wrap="square">
              <a:spAutoFit/>
            </a:bodyPr>
            <a:lstStyle/>
            <a:p>
              <a:r>
                <a:rPr lang="tr-TR" sz="2800" b="1"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39DBA89F-6B5F-3D48-8A54-6170E474B38B}"/>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2277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3511118" y="-660400"/>
            <a:ext cx="11496653" cy="7669696"/>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1005714" y="1105287"/>
            <a:ext cx="6564129" cy="1569660"/>
          </a:xfrm>
          <a:prstGeom prst="rect">
            <a:avLst/>
          </a:prstGeom>
          <a:noFill/>
        </p:spPr>
        <p:txBody>
          <a:bodyPr wrap="square" rtlCol="0">
            <a:spAutoFit/>
          </a:bodyPr>
          <a:lstStyle/>
          <a:p>
            <a:r>
              <a:rPr lang="tr-TR" sz="4800" b="1" dirty="0"/>
              <a:t>Ağa Düşmemek için Neler Yapabiliriz?</a:t>
            </a:r>
          </a:p>
        </p:txBody>
      </p:sp>
    </p:spTree>
    <p:extLst>
      <p:ext uri="{BB962C8B-B14F-4D97-AF65-F5344CB8AC3E}">
        <p14:creationId xmlns:p14="http://schemas.microsoft.com/office/powerpoint/2010/main" val="8656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447162" cy="830997"/>
          </a:xfrm>
          <a:prstGeom prst="rect">
            <a:avLst/>
          </a:prstGeom>
          <a:noFill/>
        </p:spPr>
        <p:txBody>
          <a:bodyPr wrap="none" rtlCol="0">
            <a:spAutoFit/>
          </a:bodyPr>
          <a:lstStyle/>
          <a:p>
            <a:r>
              <a:rPr lang="tr-TR" sz="4800" b="1" dirty="0"/>
              <a:t>Uzak Kalmak</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79065" cy="830997"/>
          </a:xfrm>
          <a:prstGeom prst="rect">
            <a:avLst/>
          </a:prstGeom>
          <a:noFill/>
        </p:spPr>
        <p:txBody>
          <a:bodyPr wrap="none" rtlCol="0">
            <a:spAutoFit/>
          </a:bodyPr>
          <a:lstStyle/>
          <a:p>
            <a:r>
              <a:rPr lang="tr-TR" sz="4800" b="1" dirty="0"/>
              <a:t>Soğuk Davranmak</a:t>
            </a:r>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Size madde kullanma teklifinde bulunan</a:t>
              </a:r>
            </a:p>
            <a:p>
              <a:r>
                <a:rPr lang="tr-TR" sz="2000" dirty="0">
                  <a:solidFill>
                    <a:srgbClr val="575757"/>
                  </a:solidFill>
                </a:rPr>
                <a:t>kişiyi görmezden gelerek, ondan yüz</a:t>
              </a:r>
            </a:p>
            <a:p>
              <a:r>
                <a:rPr lang="tr-TR" sz="2000" dirty="0">
                  <a:solidFill>
                    <a:srgbClr val="575757"/>
                  </a:solidFill>
                </a:rPr>
                <a:t>çevirerek, onunla iletişime geçmeyerek</a:t>
              </a:r>
            </a:p>
            <a:p>
              <a:r>
                <a:rPr lang="tr-TR" sz="2000" dirty="0">
                  <a:solidFill>
                    <a:srgbClr val="575757"/>
                  </a:solidFill>
                </a:rPr>
                <a:t>ve onun yanından uzaklaşarak tavrınızı</a:t>
              </a:r>
            </a:p>
            <a:p>
              <a:r>
                <a:rPr lang="tr-TR" sz="2000" dirty="0">
                  <a:solidFill>
                    <a:srgbClr val="575757"/>
                  </a:solidFill>
                </a:rPr>
                <a:t>net olarak gösterebilirsiniz.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527312" cy="830997"/>
          </a:xfrm>
          <a:prstGeom prst="rect">
            <a:avLst/>
          </a:prstGeom>
          <a:noFill/>
        </p:spPr>
        <p:txBody>
          <a:bodyPr wrap="none" rtlCol="0">
            <a:spAutoFit/>
          </a:bodyPr>
          <a:lstStyle/>
          <a:p>
            <a:r>
              <a:rPr lang="tr-TR" sz="4800" b="1" dirty="0"/>
              <a:t>Uygun Kişiler</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t="-34000" b="-3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07507" cy="830997"/>
          </a:xfrm>
          <a:prstGeom prst="rect">
            <a:avLst/>
          </a:prstGeom>
          <a:noFill/>
        </p:spPr>
        <p:txBody>
          <a:bodyPr wrap="none" rtlCol="0">
            <a:spAutoFit/>
          </a:bodyPr>
          <a:lstStyle/>
          <a:p>
            <a:r>
              <a:rPr lang="tr-TR" sz="4800" b="1" dirty="0"/>
              <a:t>Konu Değiştirmek</a:t>
            </a:r>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Herhangi bir madde kullanma teklifiyle karşı</a:t>
              </a:r>
            </a:p>
            <a:p>
              <a:r>
                <a:rPr lang="tr-TR" sz="2000" dirty="0">
                  <a:solidFill>
                    <a:srgbClr val="575757"/>
                  </a:solidFill>
                </a:rPr>
                <a:t>karşıya kaldığınızda “Hayır!” dedikten sonra</a:t>
              </a:r>
            </a:p>
            <a:p>
              <a:r>
                <a:rPr lang="tr-TR" sz="2000" dirty="0">
                  <a:solidFill>
                    <a:srgbClr val="575757"/>
                  </a:solidFill>
                </a:rPr>
                <a:t>karşınızdaki kişinin ısrar etmesini önlemek</a:t>
              </a:r>
            </a:p>
            <a:p>
              <a:r>
                <a:rPr lang="tr-TR" sz="2000" dirty="0">
                  <a:solidFill>
                    <a:srgbClr val="575757"/>
                  </a:solidFill>
                </a:rPr>
                <a:t>üzere konuyu değiştirip farklı bir şeyden</a:t>
              </a:r>
            </a:p>
            <a:p>
              <a:r>
                <a:rPr lang="tr-TR" sz="2000" dirty="0">
                  <a:solidFill>
                    <a:srgbClr val="575757"/>
                  </a:solidFill>
                </a:rPr>
                <a:t>bahsetmeye başlayabilirsiniz.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0423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8288586" cy="830997"/>
          </a:xfrm>
          <a:prstGeom prst="rect">
            <a:avLst/>
          </a:prstGeom>
          <a:noFill/>
        </p:spPr>
        <p:txBody>
          <a:bodyPr wrap="square" rtlCol="0">
            <a:spAutoFit/>
          </a:bodyPr>
          <a:lstStyle/>
          <a:p>
            <a:r>
              <a:rPr lang="tr-TR" sz="4800" b="1" dirty="0"/>
              <a:t>Madde Bağımlılığı Nedir?</a:t>
            </a:r>
          </a:p>
        </p:txBody>
      </p:sp>
      <p:sp>
        <p:nvSpPr>
          <p:cNvPr id="16" name="Metin kutusu 15"/>
          <p:cNvSpPr txBox="1"/>
          <p:nvPr/>
        </p:nvSpPr>
        <p:spPr>
          <a:xfrm>
            <a:off x="356650" y="1970062"/>
            <a:ext cx="7288727" cy="1323439"/>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kullanılması ve bundan zarar görüldüğü </a:t>
            </a:r>
          </a:p>
          <a:p>
            <a:r>
              <a:rPr lang="tr-TR" sz="2000" dirty="0">
                <a:solidFill>
                  <a:srgbClr val="575757"/>
                </a:solidFill>
              </a:rPr>
              <a:t>hâlde bu maddelerin kullanımının bırakılamamasına verilen addır.</a:t>
            </a:r>
          </a:p>
          <a:p>
            <a:endParaRPr lang="tr-TR" sz="2000" dirty="0">
              <a:solidFill>
                <a:srgbClr val="575757"/>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5"/>
          <p:cNvSpPr/>
          <p:nvPr/>
        </p:nvSpPr>
        <p:spPr>
          <a:xfrm>
            <a:off x="356650" y="3597444"/>
            <a:ext cx="6096000" cy="707886"/>
          </a:xfrm>
          <a:prstGeom prst="rect">
            <a:avLst/>
          </a:prstGeom>
        </p:spPr>
        <p:txBody>
          <a:bodyPr>
            <a:spAutoFit/>
          </a:bodyPr>
          <a:lstStyle/>
          <a:p>
            <a:r>
              <a:rPr lang="tr-TR" sz="2000" dirty="0">
                <a:solidFill>
                  <a:srgbClr val="575757"/>
                </a:solidFill>
              </a:rPr>
              <a:t>Madde bağımlılığından korunmanın</a:t>
            </a:r>
          </a:p>
          <a:p>
            <a:r>
              <a:rPr lang="tr-TR" sz="2000" dirty="0">
                <a:solidFill>
                  <a:srgbClr val="575757"/>
                </a:solidFill>
              </a:rPr>
              <a:t>en iyi yolu hiç başlamamaktır.</a:t>
            </a:r>
            <a:endParaRPr lang="tr-TR" sz="2000" b="1" dirty="0">
              <a:solidFill>
                <a:srgbClr val="575757"/>
              </a:solidFill>
            </a:endParaRPr>
          </a:p>
        </p:txBody>
      </p:sp>
      <p:sp>
        <p:nvSpPr>
          <p:cNvPr id="17" name="Rectangle 13">
            <a:extLst>
              <a:ext uri="{FF2B5EF4-FFF2-40B4-BE49-F238E27FC236}">
                <a16:creationId xmlns:a16="http://schemas.microsoft.com/office/drawing/2014/main" id="{F2C69A5E-E98A-B24A-B977-A20EE81EE30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F27FC72B-0372-D14F-9D04-10C3DA3D2C7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466202" y="2326778"/>
            <a:ext cx="4544823" cy="4544823"/>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536435" cy="830997"/>
          </a:xfrm>
          <a:prstGeom prst="rect">
            <a:avLst/>
          </a:prstGeom>
          <a:noFill/>
        </p:spPr>
        <p:txBody>
          <a:bodyPr wrap="none" rtlCol="0">
            <a:spAutoFit/>
          </a:bodyPr>
          <a:lstStyle/>
          <a:p>
            <a:r>
              <a:rPr lang="tr-TR" sz="4800" b="1" dirty="0"/>
              <a:t>Hayır Diyebilmek</a:t>
            </a:r>
          </a:p>
        </p:txBody>
      </p:sp>
      <p:grpSp>
        <p:nvGrpSpPr>
          <p:cNvPr id="10" name="Grup 9"/>
          <p:cNvGrpSpPr/>
          <p:nvPr/>
        </p:nvGrpSpPr>
        <p:grpSpPr>
          <a:xfrm>
            <a:off x="554927" y="2040438"/>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“Hayır!” demektir.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pic>
        <p:nvPicPr>
          <p:cNvPr id="6" name="Resim 5"/>
          <p:cNvPicPr>
            <a:picLocks noChangeAspect="1"/>
          </p:cNvPicPr>
          <p:nvPr/>
        </p:nvPicPr>
        <p:blipFill>
          <a:blip r:embed="rId5"/>
          <a:stretch>
            <a:fillRect/>
          </a:stretch>
        </p:blipFill>
        <p:spPr>
          <a:xfrm>
            <a:off x="5543351" y="1703878"/>
            <a:ext cx="1620000" cy="1631250"/>
          </a:xfrm>
          <a:prstGeom prst="rect">
            <a:avLst/>
          </a:prstGeom>
        </p:spPr>
      </p:pic>
      <p:pic>
        <p:nvPicPr>
          <p:cNvPr id="7" name="Resim 6"/>
          <p:cNvPicPr>
            <a:picLocks noChangeAspect="1"/>
          </p:cNvPicPr>
          <p:nvPr/>
        </p:nvPicPr>
        <p:blipFill>
          <a:blip r:embed="rId6"/>
          <a:stretch>
            <a:fillRect/>
          </a:stretch>
        </p:blipFill>
        <p:spPr>
          <a:xfrm>
            <a:off x="2525064" y="3332100"/>
            <a:ext cx="2338074" cy="2347540"/>
          </a:xfrm>
          <a:prstGeom prst="rect">
            <a:avLst/>
          </a:prstGeom>
        </p:spPr>
      </p:pic>
      <p:pic>
        <p:nvPicPr>
          <p:cNvPr id="8" name="Resim 7"/>
          <p:cNvPicPr>
            <a:picLocks noChangeAspect="1"/>
          </p:cNvPicPr>
          <p:nvPr/>
        </p:nvPicPr>
        <p:blipFill>
          <a:blip r:embed="rId7"/>
          <a:stretch>
            <a:fillRect/>
          </a:stretch>
        </p:blipFill>
        <p:spPr>
          <a:xfrm>
            <a:off x="5424969" y="4933019"/>
            <a:ext cx="1350000" cy="1350000"/>
          </a:xfrm>
          <a:prstGeom prst="rect">
            <a:avLst/>
          </a:prstGeom>
        </p:spPr>
      </p:pic>
    </p:spTree>
    <p:extLst>
      <p:ext uri="{BB962C8B-B14F-4D97-AF65-F5344CB8AC3E}">
        <p14:creationId xmlns:p14="http://schemas.microsoft.com/office/powerpoint/2010/main" val="12773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a:t>D</a:t>
            </a:r>
            <a:r>
              <a:rPr lang="sv-SE" sz="4800" b="1" dirty="0"/>
              <a:t>emek </a:t>
            </a:r>
            <a:r>
              <a:rPr lang="tr-TR" sz="4800" b="1" dirty="0"/>
              <a:t>N</a:t>
            </a:r>
            <a:r>
              <a:rPr lang="sv-SE" sz="4800" b="1" dirty="0"/>
              <a:t>eden</a:t>
            </a:r>
            <a:r>
              <a:rPr lang="tr-TR" sz="4800" b="1" dirty="0"/>
              <a:t> Ö</a:t>
            </a:r>
            <a:r>
              <a:rPr lang="sv-SE" sz="4800" b="1" dirty="0"/>
              <a:t>nemli?</a:t>
            </a:r>
            <a:endParaRPr lang="tr-TR" sz="4800" b="1" dirty="0"/>
          </a:p>
        </p:txBody>
      </p:sp>
      <p:grpSp>
        <p:nvGrpSpPr>
          <p:cNvPr id="10" name="Grup 9"/>
          <p:cNvGrpSpPr/>
          <p:nvPr/>
        </p:nvGrpSpPr>
        <p:grpSpPr>
          <a:xfrm>
            <a:off x="554927" y="2266104"/>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“Hayır!” demek, güvenli davranışın bir</a:t>
              </a:r>
            </a:p>
            <a:p>
              <a:r>
                <a:rPr lang="tr-TR" sz="2000" dirty="0">
                  <a:solidFill>
                    <a:srgbClr val="575757"/>
                  </a:solidFill>
                </a:rPr>
                <a:t>göstergesidir. İstenmeyen taleplere ve</a:t>
              </a:r>
            </a:p>
            <a:p>
              <a:r>
                <a:rPr lang="tr-TR" sz="2000" dirty="0">
                  <a:solidFill>
                    <a:srgbClr val="575757"/>
                  </a:solidFill>
                </a:rPr>
                <a:t>tekliflere karşı “Hayır!” demeye başladıkça</a:t>
              </a:r>
            </a:p>
            <a:p>
              <a:r>
                <a:rPr lang="tr-TR" sz="2000" dirty="0">
                  <a:solidFill>
                    <a:srgbClr val="575757"/>
                  </a:solidFill>
                </a:rPr>
                <a:t>kişinin hayatı üzerindeki kontrol duygusu</a:t>
              </a:r>
            </a:p>
            <a:p>
              <a:r>
                <a:rPr lang="tr-TR" sz="2000" dirty="0">
                  <a:solidFill>
                    <a:srgbClr val="575757"/>
                  </a:solidFill>
                </a:rPr>
                <a:t>ve kendine olan güveni artar.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1958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10" name="Grup 9"/>
          <p:cNvGrpSpPr/>
          <p:nvPr/>
        </p:nvGrpSpPr>
        <p:grpSpPr>
          <a:xfrm>
            <a:off x="554927" y="2266104"/>
            <a:ext cx="5778760" cy="1938992"/>
            <a:chOff x="554927" y="1881525"/>
            <a:chExt cx="5778760" cy="1938992"/>
          </a:xfrm>
        </p:grpSpPr>
        <p:sp>
          <p:nvSpPr>
            <p:cNvPr id="16" name="Metin kutusu 15"/>
            <p:cNvSpPr txBox="1"/>
            <p:nvPr/>
          </p:nvSpPr>
          <p:spPr>
            <a:xfrm>
              <a:off x="746176" y="1881525"/>
              <a:ext cx="5587511" cy="1938992"/>
            </a:xfrm>
            <a:prstGeom prst="rect">
              <a:avLst/>
            </a:prstGeom>
            <a:noFill/>
          </p:spPr>
          <p:txBody>
            <a:bodyPr wrap="square" rtlCol="0">
              <a:spAutoFit/>
            </a:bodyPr>
            <a:lstStyle/>
            <a:p>
              <a:r>
                <a:rPr lang="tr-TR" sz="2000" dirty="0">
                  <a:solidFill>
                    <a:srgbClr val="575757"/>
                  </a:solidFill>
                </a:rPr>
                <a:t>“Hayır!” demeyi öğrenemeyen kişi,</a:t>
              </a:r>
            </a:p>
            <a:p>
              <a:r>
                <a:rPr lang="tr-TR" sz="2000" dirty="0">
                  <a:solidFill>
                    <a:srgbClr val="575757"/>
                  </a:solidFill>
                </a:rPr>
                <a:t>madde kullanan arkadaşının madde</a:t>
              </a:r>
            </a:p>
            <a:p>
              <a:r>
                <a:rPr lang="tr-TR" sz="2000" dirty="0">
                  <a:solidFill>
                    <a:srgbClr val="575757"/>
                  </a:solidFill>
                </a:rPr>
                <a:t>teklifini de reddedemeyecek ve </a:t>
              </a:r>
            </a:p>
            <a:p>
              <a:r>
                <a:rPr lang="tr-TR" sz="2000" dirty="0">
                  <a:solidFill>
                    <a:srgbClr val="575757"/>
                  </a:solidFill>
                </a:rPr>
                <a:t>sonuçta bağımlılığın ilk adımı olan</a:t>
              </a:r>
            </a:p>
            <a:p>
              <a:r>
                <a:rPr lang="tr-TR" sz="2000" dirty="0">
                  <a:solidFill>
                    <a:srgbClr val="575757"/>
                  </a:solidFill>
                </a:rPr>
                <a:t>deneme basamağıyla karşı karşıya</a:t>
              </a:r>
            </a:p>
            <a:p>
              <a:r>
                <a:rPr lang="tr-TR" sz="2000" dirty="0">
                  <a:solidFill>
                    <a:srgbClr val="575757"/>
                  </a:solidFill>
                </a:rPr>
                <a:t>kalacaktır.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17" name="Metin kutusu 16">
            <a:extLst>
              <a:ext uri="{FF2B5EF4-FFF2-40B4-BE49-F238E27FC236}">
                <a16:creationId xmlns:a16="http://schemas.microsoft.com/office/drawing/2014/main" id="{57D8DB28-035C-9F40-84C3-6D7102211E0B}"/>
              </a:ext>
            </a:extLst>
          </p:cNvPr>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a:t>D</a:t>
            </a:r>
            <a:r>
              <a:rPr lang="sv-SE" sz="4800" b="1" dirty="0"/>
              <a:t>emek </a:t>
            </a:r>
            <a:r>
              <a:rPr lang="tr-TR" sz="4800" b="1" dirty="0"/>
              <a:t>N</a:t>
            </a:r>
            <a:r>
              <a:rPr lang="sv-SE" sz="4800" b="1" dirty="0"/>
              <a:t>eden</a:t>
            </a:r>
            <a:r>
              <a:rPr lang="tr-TR" sz="4800" b="1" dirty="0"/>
              <a:t> Ö</a:t>
            </a:r>
            <a:r>
              <a:rPr lang="sv-SE" sz="4800" b="1" dirty="0"/>
              <a:t>nemli?</a:t>
            </a:r>
            <a:endParaRPr lang="tr-TR" sz="4800" b="1" dirty="0"/>
          </a:p>
        </p:txBody>
      </p:sp>
    </p:spTree>
    <p:extLst>
      <p:ext uri="{BB962C8B-B14F-4D97-AF65-F5344CB8AC3E}">
        <p14:creationId xmlns:p14="http://schemas.microsoft.com/office/powerpoint/2010/main" val="10073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38000" r="-17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Hayır Diyebiliyor 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7" name="Metin kutusu 46"/>
          <p:cNvSpPr txBox="1"/>
          <p:nvPr/>
        </p:nvSpPr>
        <p:spPr>
          <a:xfrm>
            <a:off x="449247" y="2456329"/>
            <a:ext cx="5361724" cy="1938992"/>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a:t>
            </a:r>
          </a:p>
          <a:p>
            <a:endParaRPr lang="tr-TR" sz="2000" dirty="0">
              <a:solidFill>
                <a:srgbClr val="575757"/>
              </a:solidFill>
            </a:endParaRPr>
          </a:p>
          <a:p>
            <a:endParaRPr lang="tr-TR" sz="2000" dirty="0">
              <a:solidFill>
                <a:srgbClr val="575757"/>
              </a:solidFill>
            </a:endParaRPr>
          </a:p>
          <a:p>
            <a:r>
              <a:rPr lang="tr-TR" sz="2000" dirty="0">
                <a:solidFill>
                  <a:srgbClr val="575757"/>
                </a:solidFill>
              </a:rPr>
              <a:t>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17" name="Rectangle 13">
            <a:extLst>
              <a:ext uri="{FF2B5EF4-FFF2-40B4-BE49-F238E27FC236}">
                <a16:creationId xmlns:a16="http://schemas.microsoft.com/office/drawing/2014/main" id="{B5A274EB-AF8B-9A43-99C3-9834E155738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51C738FF-0C73-ED44-B380-2CD222D40CF9}"/>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33</a:t>
            </a:fld>
            <a:endParaRPr lang="tr-TR" sz="2400" b="1" dirty="0">
              <a:solidFill>
                <a:srgbClr val="DADADA"/>
              </a:solidFill>
            </a:endParaRPr>
          </a:p>
        </p:txBody>
      </p:sp>
    </p:spTree>
    <p:extLst>
      <p:ext uri="{BB962C8B-B14F-4D97-AF65-F5344CB8AC3E}">
        <p14:creationId xmlns:p14="http://schemas.microsoft.com/office/powerpoint/2010/main" val="25656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442025" y="937947"/>
            <a:ext cx="2618619" cy="810679"/>
            <a:chOff x="442025" y="937947"/>
            <a:chExt cx="2618619" cy="810679"/>
          </a:xfrm>
        </p:grpSpPr>
        <p:sp>
          <p:nvSpPr>
            <p:cNvPr id="23" name="Metin kutusu 22"/>
            <p:cNvSpPr txBox="1"/>
            <p:nvPr/>
          </p:nvSpPr>
          <p:spPr>
            <a:xfrm>
              <a:off x="644526" y="946125"/>
              <a:ext cx="2321848" cy="707886"/>
            </a:xfrm>
            <a:prstGeom prst="rect">
              <a:avLst/>
            </a:prstGeom>
            <a:noFill/>
          </p:spPr>
          <p:txBody>
            <a:bodyPr wrap="square" rtlCol="0">
              <a:spAutoFit/>
            </a:bodyPr>
            <a:lstStyle/>
            <a:p>
              <a:r>
                <a:rPr lang="tr-TR" sz="2000" dirty="0">
                  <a:solidFill>
                    <a:srgbClr val="575757"/>
                  </a:solidFill>
                </a:rPr>
                <a:t>Hayır, sağlıklı kalmak </a:t>
              </a:r>
            </a:p>
            <a:p>
              <a:r>
                <a:rPr lang="tr-TR" sz="2000" dirty="0">
                  <a:solidFill>
                    <a:srgbClr val="575757"/>
                  </a:solidFill>
                </a:rPr>
                <a:t>için çabalıyorum.</a:t>
              </a:r>
            </a:p>
          </p:txBody>
        </p:sp>
        <p:pic>
          <p:nvPicPr>
            <p:cNvPr id="2" name="Resim 1"/>
            <p:cNvPicPr>
              <a:picLocks noChangeAspect="1"/>
            </p:cNvPicPr>
            <p:nvPr/>
          </p:nvPicPr>
          <p:blipFill>
            <a:blip r:embed="rId3"/>
            <a:stretch>
              <a:fillRect/>
            </a:stretch>
          </p:blipFill>
          <p:spPr>
            <a:xfrm>
              <a:off x="442025" y="937947"/>
              <a:ext cx="202500" cy="360000"/>
            </a:xfrm>
            <a:prstGeom prst="rect">
              <a:avLst/>
            </a:prstGeom>
          </p:spPr>
        </p:pic>
        <p:pic>
          <p:nvPicPr>
            <p:cNvPr id="3" name="Resim 2"/>
            <p:cNvPicPr>
              <a:picLocks noChangeAspect="1"/>
            </p:cNvPicPr>
            <p:nvPr/>
          </p:nvPicPr>
          <p:blipFill>
            <a:blip r:embed="rId4"/>
            <a:stretch>
              <a:fillRect/>
            </a:stretch>
          </p:blipFill>
          <p:spPr>
            <a:xfrm>
              <a:off x="2396894" y="1152376"/>
              <a:ext cx="663750" cy="596250"/>
            </a:xfrm>
            <a:prstGeom prst="rect">
              <a:avLst/>
            </a:prstGeom>
          </p:spPr>
        </p:pic>
      </p:grpSp>
      <p:grpSp>
        <p:nvGrpSpPr>
          <p:cNvPr id="11" name="Grup 10"/>
          <p:cNvGrpSpPr/>
          <p:nvPr/>
        </p:nvGrpSpPr>
        <p:grpSpPr>
          <a:xfrm>
            <a:off x="4374209" y="700700"/>
            <a:ext cx="3831621" cy="827595"/>
            <a:chOff x="4374209" y="700700"/>
            <a:chExt cx="3831621" cy="827595"/>
          </a:xfrm>
        </p:grpSpPr>
        <p:sp>
          <p:nvSpPr>
            <p:cNvPr id="52" name="Metin kutusu 51"/>
            <p:cNvSpPr txBox="1"/>
            <p:nvPr/>
          </p:nvSpPr>
          <p:spPr>
            <a:xfrm>
              <a:off x="4571971" y="700700"/>
              <a:ext cx="3633859" cy="707886"/>
            </a:xfrm>
            <a:prstGeom prst="rect">
              <a:avLst/>
            </a:prstGeom>
            <a:noFill/>
          </p:spPr>
          <p:txBody>
            <a:bodyPr wrap="square" rtlCol="0">
              <a:spAutoFit/>
            </a:bodyPr>
            <a:lstStyle/>
            <a:p>
              <a:r>
                <a:rPr lang="tr-TR" sz="2000" b="1" dirty="0">
                  <a:solidFill>
                    <a:srgbClr val="575757"/>
                  </a:solidFill>
                </a:rPr>
                <a:t>Hayır, ben bir sporcuyum,</a:t>
              </a:r>
            </a:p>
            <a:p>
              <a:r>
                <a:rPr lang="tr-TR" sz="2000" b="1" dirty="0">
                  <a:solidFill>
                    <a:srgbClr val="575757"/>
                  </a:solidFill>
                </a:rPr>
                <a:t>böyle şeyler yapamam.</a:t>
              </a:r>
            </a:p>
          </p:txBody>
        </p:sp>
        <p:pic>
          <p:nvPicPr>
            <p:cNvPr id="40" name="Resim 39"/>
            <p:cNvPicPr>
              <a:picLocks noChangeAspect="1"/>
            </p:cNvPicPr>
            <p:nvPr/>
          </p:nvPicPr>
          <p:blipFill>
            <a:blip r:embed="rId3"/>
            <a:stretch>
              <a:fillRect/>
            </a:stretch>
          </p:blipFill>
          <p:spPr>
            <a:xfrm>
              <a:off x="4374209" y="705348"/>
              <a:ext cx="202500" cy="360000"/>
            </a:xfrm>
            <a:prstGeom prst="rect">
              <a:avLst/>
            </a:prstGeom>
          </p:spPr>
        </p:pic>
        <p:pic>
          <p:nvPicPr>
            <p:cNvPr id="76" name="Resim 75"/>
            <p:cNvPicPr>
              <a:picLocks noChangeAspect="1"/>
            </p:cNvPicPr>
            <p:nvPr/>
          </p:nvPicPr>
          <p:blipFill>
            <a:blip r:embed="rId4"/>
            <a:stretch>
              <a:fillRect/>
            </a:stretch>
          </p:blipFill>
          <p:spPr>
            <a:xfrm>
              <a:off x="6922512" y="932045"/>
              <a:ext cx="663750" cy="596250"/>
            </a:xfrm>
            <a:prstGeom prst="rect">
              <a:avLst/>
            </a:prstGeom>
          </p:spPr>
        </p:pic>
      </p:grpSp>
      <p:grpSp>
        <p:nvGrpSpPr>
          <p:cNvPr id="16" name="Grup 15"/>
          <p:cNvGrpSpPr/>
          <p:nvPr/>
        </p:nvGrpSpPr>
        <p:grpSpPr>
          <a:xfrm>
            <a:off x="442025" y="2534789"/>
            <a:ext cx="3836359" cy="812424"/>
            <a:chOff x="442025" y="2534789"/>
            <a:chExt cx="3836359" cy="812424"/>
          </a:xfrm>
        </p:grpSpPr>
        <p:sp>
          <p:nvSpPr>
            <p:cNvPr id="45" name="Metin kutusu 44"/>
            <p:cNvSpPr txBox="1"/>
            <p:nvPr/>
          </p:nvSpPr>
          <p:spPr>
            <a:xfrm>
              <a:off x="644525" y="2534789"/>
              <a:ext cx="3633859" cy="707886"/>
            </a:xfrm>
            <a:prstGeom prst="rect">
              <a:avLst/>
            </a:prstGeom>
            <a:noFill/>
          </p:spPr>
          <p:txBody>
            <a:bodyPr wrap="square" rtlCol="0">
              <a:spAutoFit/>
            </a:bodyPr>
            <a:lstStyle/>
            <a:p>
              <a:r>
                <a:rPr lang="tr-TR" sz="2000" b="1" dirty="0">
                  <a:solidFill>
                    <a:srgbClr val="575757"/>
                  </a:solidFill>
                </a:rPr>
                <a:t>Hayır, ben okula gidiyorum.</a:t>
              </a:r>
            </a:p>
            <a:p>
              <a:r>
                <a:rPr lang="tr-TR" sz="2000" b="1" dirty="0">
                  <a:solidFill>
                    <a:srgbClr val="575757"/>
                  </a:solidFill>
                </a:rPr>
                <a:t>Bunu riske atmak istemem.</a:t>
              </a:r>
            </a:p>
          </p:txBody>
        </p:sp>
        <p:pic>
          <p:nvPicPr>
            <p:cNvPr id="41" name="Resim 40"/>
            <p:cNvPicPr>
              <a:picLocks noChangeAspect="1"/>
            </p:cNvPicPr>
            <p:nvPr/>
          </p:nvPicPr>
          <p:blipFill>
            <a:blip r:embed="rId3"/>
            <a:stretch>
              <a:fillRect/>
            </a:stretch>
          </p:blipFill>
          <p:spPr>
            <a:xfrm>
              <a:off x="442025" y="2570963"/>
              <a:ext cx="202500" cy="360000"/>
            </a:xfrm>
            <a:prstGeom prst="rect">
              <a:avLst/>
            </a:prstGeom>
          </p:spPr>
        </p:pic>
        <p:pic>
          <p:nvPicPr>
            <p:cNvPr id="77" name="Resim 76"/>
            <p:cNvPicPr>
              <a:picLocks noChangeAspect="1"/>
            </p:cNvPicPr>
            <p:nvPr/>
          </p:nvPicPr>
          <p:blipFill>
            <a:blip r:embed="rId4"/>
            <a:stretch>
              <a:fillRect/>
            </a:stretch>
          </p:blipFill>
          <p:spPr>
            <a:xfrm>
              <a:off x="3200083" y="2750963"/>
              <a:ext cx="663750" cy="596250"/>
            </a:xfrm>
            <a:prstGeom prst="rect">
              <a:avLst/>
            </a:prstGeom>
          </p:spPr>
        </p:pic>
      </p:grpSp>
      <p:grpSp>
        <p:nvGrpSpPr>
          <p:cNvPr id="14" name="Grup 13"/>
          <p:cNvGrpSpPr/>
          <p:nvPr/>
        </p:nvGrpSpPr>
        <p:grpSpPr>
          <a:xfrm>
            <a:off x="4374209" y="2207264"/>
            <a:ext cx="2708932" cy="830820"/>
            <a:chOff x="4374209" y="2207264"/>
            <a:chExt cx="2708932" cy="830820"/>
          </a:xfrm>
        </p:grpSpPr>
        <p:sp>
          <p:nvSpPr>
            <p:cNvPr id="58" name="Metin kutusu 57"/>
            <p:cNvSpPr txBox="1"/>
            <p:nvPr/>
          </p:nvSpPr>
          <p:spPr>
            <a:xfrm>
              <a:off x="4571971" y="2217020"/>
              <a:ext cx="2449613" cy="707886"/>
            </a:xfrm>
            <a:prstGeom prst="rect">
              <a:avLst/>
            </a:prstGeom>
            <a:noFill/>
          </p:spPr>
          <p:txBody>
            <a:bodyPr wrap="square" rtlCol="0">
              <a:spAutoFit/>
            </a:bodyPr>
            <a:lstStyle/>
            <a:p>
              <a:r>
                <a:rPr lang="tr-TR" sz="2000" dirty="0">
                  <a:solidFill>
                    <a:srgbClr val="575757"/>
                  </a:solidFill>
                </a:rPr>
                <a:t>Hayır, insanda yaptığı</a:t>
              </a:r>
            </a:p>
            <a:p>
              <a:r>
                <a:rPr lang="tr-TR" sz="2000" dirty="0">
                  <a:solidFill>
                    <a:srgbClr val="575757"/>
                  </a:solidFill>
                </a:rPr>
                <a:t>etkiyi sevmiyorum.</a:t>
              </a:r>
            </a:p>
          </p:txBody>
        </p:sp>
        <p:pic>
          <p:nvPicPr>
            <p:cNvPr id="42" name="Resim 41"/>
            <p:cNvPicPr>
              <a:picLocks noChangeAspect="1"/>
            </p:cNvPicPr>
            <p:nvPr/>
          </p:nvPicPr>
          <p:blipFill>
            <a:blip r:embed="rId3"/>
            <a:stretch>
              <a:fillRect/>
            </a:stretch>
          </p:blipFill>
          <p:spPr>
            <a:xfrm>
              <a:off x="4374209" y="2207264"/>
              <a:ext cx="202500" cy="360000"/>
            </a:xfrm>
            <a:prstGeom prst="rect">
              <a:avLst/>
            </a:prstGeom>
          </p:spPr>
        </p:pic>
        <p:pic>
          <p:nvPicPr>
            <p:cNvPr id="78" name="Resim 77"/>
            <p:cNvPicPr>
              <a:picLocks noChangeAspect="1"/>
            </p:cNvPicPr>
            <p:nvPr/>
          </p:nvPicPr>
          <p:blipFill>
            <a:blip r:embed="rId4"/>
            <a:stretch>
              <a:fillRect/>
            </a:stretch>
          </p:blipFill>
          <p:spPr>
            <a:xfrm>
              <a:off x="6419391" y="2441834"/>
              <a:ext cx="663750" cy="596250"/>
            </a:xfrm>
            <a:prstGeom prst="rect">
              <a:avLst/>
            </a:prstGeom>
          </p:spPr>
        </p:pic>
      </p:grpSp>
      <p:grpSp>
        <p:nvGrpSpPr>
          <p:cNvPr id="12" name="Grup 11"/>
          <p:cNvGrpSpPr/>
          <p:nvPr/>
        </p:nvGrpSpPr>
        <p:grpSpPr>
          <a:xfrm>
            <a:off x="8199144" y="939215"/>
            <a:ext cx="2511097" cy="828997"/>
            <a:chOff x="8199144" y="939215"/>
            <a:chExt cx="2511097" cy="828997"/>
          </a:xfrm>
        </p:grpSpPr>
        <p:sp>
          <p:nvSpPr>
            <p:cNvPr id="64" name="Metin kutusu 63"/>
            <p:cNvSpPr txBox="1"/>
            <p:nvPr/>
          </p:nvSpPr>
          <p:spPr>
            <a:xfrm>
              <a:off x="8388393" y="944004"/>
              <a:ext cx="2321848" cy="707886"/>
            </a:xfrm>
            <a:prstGeom prst="rect">
              <a:avLst/>
            </a:prstGeom>
            <a:noFill/>
          </p:spPr>
          <p:txBody>
            <a:bodyPr wrap="square" rtlCol="0">
              <a:spAutoFit/>
            </a:bodyPr>
            <a:lstStyle/>
            <a:p>
              <a:r>
                <a:rPr lang="tr-TR" sz="2000" dirty="0">
                  <a:solidFill>
                    <a:srgbClr val="575757"/>
                  </a:solidFill>
                </a:rPr>
                <a:t>Hayır, teşekkürler,</a:t>
              </a:r>
            </a:p>
            <a:p>
              <a:r>
                <a:rPr lang="tr-TR" sz="2000" dirty="0">
                  <a:solidFill>
                    <a:srgbClr val="575757"/>
                  </a:solidFill>
                </a:rPr>
                <a:t>ben eve gitmeliyim.</a:t>
              </a:r>
            </a:p>
          </p:txBody>
        </p:sp>
        <p:pic>
          <p:nvPicPr>
            <p:cNvPr id="47" name="Resim 46"/>
            <p:cNvPicPr>
              <a:picLocks noChangeAspect="1"/>
            </p:cNvPicPr>
            <p:nvPr/>
          </p:nvPicPr>
          <p:blipFill>
            <a:blip r:embed="rId3"/>
            <a:stretch>
              <a:fillRect/>
            </a:stretch>
          </p:blipFill>
          <p:spPr>
            <a:xfrm>
              <a:off x="8199144" y="939215"/>
              <a:ext cx="202500" cy="360000"/>
            </a:xfrm>
            <a:prstGeom prst="rect">
              <a:avLst/>
            </a:prstGeom>
          </p:spPr>
        </p:pic>
        <p:pic>
          <p:nvPicPr>
            <p:cNvPr id="79" name="Resim 78"/>
            <p:cNvPicPr>
              <a:picLocks noChangeAspect="1"/>
            </p:cNvPicPr>
            <p:nvPr/>
          </p:nvPicPr>
          <p:blipFill>
            <a:blip r:embed="rId4"/>
            <a:stretch>
              <a:fillRect/>
            </a:stretch>
          </p:blipFill>
          <p:spPr>
            <a:xfrm>
              <a:off x="10011292" y="1171962"/>
              <a:ext cx="663750" cy="596250"/>
            </a:xfrm>
            <a:prstGeom prst="rect">
              <a:avLst/>
            </a:prstGeom>
          </p:spPr>
        </p:pic>
      </p:grpSp>
      <p:grpSp>
        <p:nvGrpSpPr>
          <p:cNvPr id="17" name="Grup 16"/>
          <p:cNvGrpSpPr/>
          <p:nvPr/>
        </p:nvGrpSpPr>
        <p:grpSpPr>
          <a:xfrm>
            <a:off x="461963" y="3909988"/>
            <a:ext cx="2637598" cy="811802"/>
            <a:chOff x="461963" y="3909988"/>
            <a:chExt cx="2637598" cy="811802"/>
          </a:xfrm>
        </p:grpSpPr>
        <p:sp>
          <p:nvSpPr>
            <p:cNvPr id="49" name="Metin kutusu 48"/>
            <p:cNvSpPr txBox="1"/>
            <p:nvPr/>
          </p:nvSpPr>
          <p:spPr>
            <a:xfrm>
              <a:off x="644525" y="3909988"/>
              <a:ext cx="2442623" cy="707886"/>
            </a:xfrm>
            <a:prstGeom prst="rect">
              <a:avLst/>
            </a:prstGeom>
            <a:noFill/>
          </p:spPr>
          <p:txBody>
            <a:bodyPr wrap="square" rtlCol="0">
              <a:spAutoFit/>
            </a:bodyPr>
            <a:lstStyle/>
            <a:p>
              <a:r>
                <a:rPr lang="tr-TR" sz="2000" dirty="0">
                  <a:solidFill>
                    <a:srgbClr val="575757"/>
                  </a:solidFill>
                </a:rPr>
                <a:t>Hayır dostum, sağ ol.</a:t>
              </a:r>
            </a:p>
            <a:p>
              <a:r>
                <a:rPr lang="tr-TR" sz="2000" dirty="0">
                  <a:solidFill>
                    <a:srgbClr val="575757"/>
                  </a:solidFill>
                </a:rPr>
                <a:t>Ben böyle iyiyim.</a:t>
              </a:r>
            </a:p>
          </p:txBody>
        </p:sp>
        <p:pic>
          <p:nvPicPr>
            <p:cNvPr id="43" name="Resim 42"/>
            <p:cNvPicPr>
              <a:picLocks noChangeAspect="1"/>
            </p:cNvPicPr>
            <p:nvPr/>
          </p:nvPicPr>
          <p:blipFill>
            <a:blip r:embed="rId3"/>
            <a:stretch>
              <a:fillRect/>
            </a:stretch>
          </p:blipFill>
          <p:spPr>
            <a:xfrm>
              <a:off x="461963" y="3960168"/>
              <a:ext cx="202500" cy="360000"/>
            </a:xfrm>
            <a:prstGeom prst="rect">
              <a:avLst/>
            </a:prstGeom>
          </p:spPr>
        </p:pic>
        <p:pic>
          <p:nvPicPr>
            <p:cNvPr id="80" name="Resim 79"/>
            <p:cNvPicPr>
              <a:picLocks noChangeAspect="1"/>
            </p:cNvPicPr>
            <p:nvPr/>
          </p:nvPicPr>
          <p:blipFill>
            <a:blip r:embed="rId4"/>
            <a:stretch>
              <a:fillRect/>
            </a:stretch>
          </p:blipFill>
          <p:spPr>
            <a:xfrm>
              <a:off x="2435811" y="4125540"/>
              <a:ext cx="663750" cy="596250"/>
            </a:xfrm>
            <a:prstGeom prst="rect">
              <a:avLst/>
            </a:prstGeom>
          </p:spPr>
        </p:pic>
      </p:grpSp>
      <p:grpSp>
        <p:nvGrpSpPr>
          <p:cNvPr id="18" name="Grup 17"/>
          <p:cNvGrpSpPr/>
          <p:nvPr/>
        </p:nvGrpSpPr>
        <p:grpSpPr>
          <a:xfrm>
            <a:off x="4369471" y="3683628"/>
            <a:ext cx="3836359" cy="1113230"/>
            <a:chOff x="4369471" y="3683628"/>
            <a:chExt cx="3836359" cy="1113230"/>
          </a:xfrm>
        </p:grpSpPr>
        <p:sp>
          <p:nvSpPr>
            <p:cNvPr id="61" name="Metin kutusu 60"/>
            <p:cNvSpPr txBox="1"/>
            <p:nvPr/>
          </p:nvSpPr>
          <p:spPr>
            <a:xfrm>
              <a:off x="4571971" y="3683628"/>
              <a:ext cx="3633859" cy="1015663"/>
            </a:xfrm>
            <a:prstGeom prst="rect">
              <a:avLst/>
            </a:prstGeom>
            <a:noFill/>
          </p:spPr>
          <p:txBody>
            <a:bodyPr wrap="square" rtlCol="0">
              <a:spAutoFit/>
            </a:bodyPr>
            <a:lstStyle/>
            <a:p>
              <a:r>
                <a:rPr lang="tr-TR" sz="2000" b="1" dirty="0">
                  <a:solidFill>
                    <a:srgbClr val="575757"/>
                  </a:solidFill>
                </a:rPr>
                <a:t>Hayır, eğer annem babam</a:t>
              </a:r>
            </a:p>
            <a:p>
              <a:r>
                <a:rPr lang="tr-TR" sz="2000" b="1" dirty="0">
                  <a:solidFill>
                    <a:srgbClr val="575757"/>
                  </a:solidFill>
                </a:rPr>
                <a:t>beni bu durumda görse</a:t>
              </a:r>
            </a:p>
            <a:p>
              <a:r>
                <a:rPr lang="tr-TR" sz="2000" b="1" dirty="0">
                  <a:solidFill>
                    <a:srgbClr val="575757"/>
                  </a:solidFill>
                </a:rPr>
                <a:t>gerçekten çok üzülürdü.</a:t>
              </a:r>
            </a:p>
          </p:txBody>
        </p:sp>
        <p:pic>
          <p:nvPicPr>
            <p:cNvPr id="55" name="Resim 54"/>
            <p:cNvPicPr>
              <a:picLocks noChangeAspect="1"/>
            </p:cNvPicPr>
            <p:nvPr/>
          </p:nvPicPr>
          <p:blipFill>
            <a:blip r:embed="rId3"/>
            <a:stretch>
              <a:fillRect/>
            </a:stretch>
          </p:blipFill>
          <p:spPr>
            <a:xfrm>
              <a:off x="4369471" y="3690823"/>
              <a:ext cx="202500" cy="360000"/>
            </a:xfrm>
            <a:prstGeom prst="rect">
              <a:avLst/>
            </a:prstGeom>
          </p:spPr>
        </p:pic>
        <p:pic>
          <p:nvPicPr>
            <p:cNvPr id="81" name="Resim 80"/>
            <p:cNvPicPr>
              <a:picLocks noChangeAspect="1"/>
            </p:cNvPicPr>
            <p:nvPr/>
          </p:nvPicPr>
          <p:blipFill>
            <a:blip r:embed="rId4"/>
            <a:stretch>
              <a:fillRect/>
            </a:stretch>
          </p:blipFill>
          <p:spPr>
            <a:xfrm>
              <a:off x="6922974" y="4200608"/>
              <a:ext cx="663750" cy="596250"/>
            </a:xfrm>
            <a:prstGeom prst="rect">
              <a:avLst/>
            </a:prstGeom>
          </p:spPr>
        </p:pic>
      </p:grpSp>
      <p:grpSp>
        <p:nvGrpSpPr>
          <p:cNvPr id="9" name="Grup 8"/>
          <p:cNvGrpSpPr/>
          <p:nvPr/>
        </p:nvGrpSpPr>
        <p:grpSpPr>
          <a:xfrm>
            <a:off x="8192514" y="2539263"/>
            <a:ext cx="3829737" cy="825767"/>
            <a:chOff x="8192514" y="2539263"/>
            <a:chExt cx="3829737" cy="825767"/>
          </a:xfrm>
        </p:grpSpPr>
        <p:sp>
          <p:nvSpPr>
            <p:cNvPr id="67" name="Metin kutusu 66"/>
            <p:cNvSpPr txBox="1"/>
            <p:nvPr/>
          </p:nvSpPr>
          <p:spPr>
            <a:xfrm>
              <a:off x="8388392" y="2539263"/>
              <a:ext cx="3633859" cy="707886"/>
            </a:xfrm>
            <a:prstGeom prst="rect">
              <a:avLst/>
            </a:prstGeom>
            <a:noFill/>
          </p:spPr>
          <p:txBody>
            <a:bodyPr wrap="square" rtlCol="0">
              <a:spAutoFit/>
            </a:bodyPr>
            <a:lstStyle/>
            <a:p>
              <a:r>
                <a:rPr lang="tr-TR" sz="2000" b="1" dirty="0">
                  <a:solidFill>
                    <a:srgbClr val="575757"/>
                  </a:solidFill>
                </a:rPr>
                <a:t>Hayır, yapamam. Ben</a:t>
              </a:r>
            </a:p>
            <a:p>
              <a:r>
                <a:rPr lang="tr-TR" sz="2000" b="1" dirty="0">
                  <a:solidFill>
                    <a:srgbClr val="575757"/>
                  </a:solidFill>
                </a:rPr>
                <a:t>işin kolayına kaçamam.</a:t>
              </a:r>
            </a:p>
          </p:txBody>
        </p:sp>
        <p:pic>
          <p:nvPicPr>
            <p:cNvPr id="54" name="Resim 53"/>
            <p:cNvPicPr>
              <a:picLocks noChangeAspect="1"/>
            </p:cNvPicPr>
            <p:nvPr/>
          </p:nvPicPr>
          <p:blipFill>
            <a:blip r:embed="rId3"/>
            <a:stretch>
              <a:fillRect/>
            </a:stretch>
          </p:blipFill>
          <p:spPr>
            <a:xfrm>
              <a:off x="8192514" y="2544459"/>
              <a:ext cx="202500" cy="360000"/>
            </a:xfrm>
            <a:prstGeom prst="rect">
              <a:avLst/>
            </a:prstGeom>
          </p:spPr>
        </p:pic>
        <p:pic>
          <p:nvPicPr>
            <p:cNvPr id="82" name="Resim 81"/>
            <p:cNvPicPr>
              <a:picLocks noChangeAspect="1"/>
            </p:cNvPicPr>
            <p:nvPr/>
          </p:nvPicPr>
          <p:blipFill>
            <a:blip r:embed="rId4"/>
            <a:stretch>
              <a:fillRect/>
            </a:stretch>
          </p:blipFill>
          <p:spPr>
            <a:xfrm>
              <a:off x="10494809" y="2768780"/>
              <a:ext cx="663750" cy="596250"/>
            </a:xfrm>
            <a:prstGeom prst="rect">
              <a:avLst/>
            </a:prstGeom>
          </p:spPr>
        </p:pic>
      </p:grpSp>
      <p:grpSp>
        <p:nvGrpSpPr>
          <p:cNvPr id="8" name="Grup 7"/>
          <p:cNvGrpSpPr/>
          <p:nvPr/>
        </p:nvGrpSpPr>
        <p:grpSpPr>
          <a:xfrm>
            <a:off x="8205830" y="4046482"/>
            <a:ext cx="3403074" cy="596250"/>
            <a:chOff x="8205830" y="4046482"/>
            <a:chExt cx="3403074" cy="596250"/>
          </a:xfrm>
        </p:grpSpPr>
        <p:sp>
          <p:nvSpPr>
            <p:cNvPr id="70" name="Metin kutusu 69"/>
            <p:cNvSpPr txBox="1"/>
            <p:nvPr/>
          </p:nvSpPr>
          <p:spPr>
            <a:xfrm>
              <a:off x="8388392" y="4116275"/>
              <a:ext cx="3220512"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56" name="Resim 55"/>
            <p:cNvPicPr>
              <a:picLocks noChangeAspect="1"/>
            </p:cNvPicPr>
            <p:nvPr/>
          </p:nvPicPr>
          <p:blipFill>
            <a:blip r:embed="rId3"/>
            <a:stretch>
              <a:fillRect/>
            </a:stretch>
          </p:blipFill>
          <p:spPr>
            <a:xfrm>
              <a:off x="8205830" y="4129881"/>
              <a:ext cx="202500" cy="360000"/>
            </a:xfrm>
            <a:prstGeom prst="rect">
              <a:avLst/>
            </a:prstGeom>
          </p:spPr>
        </p:pic>
        <p:pic>
          <p:nvPicPr>
            <p:cNvPr id="83" name="Resim 82"/>
            <p:cNvPicPr>
              <a:picLocks noChangeAspect="1"/>
            </p:cNvPicPr>
            <p:nvPr/>
          </p:nvPicPr>
          <p:blipFill>
            <a:blip r:embed="rId4"/>
            <a:stretch>
              <a:fillRect/>
            </a:stretch>
          </p:blipFill>
          <p:spPr>
            <a:xfrm>
              <a:off x="10494201" y="4046482"/>
              <a:ext cx="663750" cy="596250"/>
            </a:xfrm>
            <a:prstGeom prst="rect">
              <a:avLst/>
            </a:prstGeom>
          </p:spPr>
        </p:pic>
      </p:grpSp>
      <p:grpSp>
        <p:nvGrpSpPr>
          <p:cNvPr id="19" name="Grup 18"/>
          <p:cNvGrpSpPr/>
          <p:nvPr/>
        </p:nvGrpSpPr>
        <p:grpSpPr>
          <a:xfrm>
            <a:off x="4571971" y="5385511"/>
            <a:ext cx="3836359" cy="596250"/>
            <a:chOff x="6460243" y="5494527"/>
            <a:chExt cx="3836359" cy="596250"/>
          </a:xfrm>
        </p:grpSpPr>
        <p:sp>
          <p:nvSpPr>
            <p:cNvPr id="73" name="Metin kutusu 72"/>
            <p:cNvSpPr txBox="1"/>
            <p:nvPr/>
          </p:nvSpPr>
          <p:spPr>
            <a:xfrm>
              <a:off x="6662743" y="5540855"/>
              <a:ext cx="3633859" cy="400110"/>
            </a:xfrm>
            <a:prstGeom prst="rect">
              <a:avLst/>
            </a:prstGeom>
            <a:noFill/>
          </p:spPr>
          <p:txBody>
            <a:bodyPr wrap="square" rtlCol="0">
              <a:spAutoFit/>
            </a:bodyPr>
            <a:lstStyle/>
            <a:p>
              <a:r>
                <a:rPr lang="tr-TR" sz="2000" b="1" dirty="0">
                  <a:solidFill>
                    <a:srgbClr val="575757"/>
                  </a:solidFill>
                </a:rPr>
                <a:t>Hayır, bana göre değil.</a:t>
              </a:r>
            </a:p>
          </p:txBody>
        </p:sp>
        <p:pic>
          <p:nvPicPr>
            <p:cNvPr id="75" name="Resim 74"/>
            <p:cNvPicPr>
              <a:picLocks noChangeAspect="1"/>
            </p:cNvPicPr>
            <p:nvPr/>
          </p:nvPicPr>
          <p:blipFill>
            <a:blip r:embed="rId3"/>
            <a:stretch>
              <a:fillRect/>
            </a:stretch>
          </p:blipFill>
          <p:spPr>
            <a:xfrm>
              <a:off x="6460243" y="5543761"/>
              <a:ext cx="202500" cy="360000"/>
            </a:xfrm>
            <a:prstGeom prst="rect">
              <a:avLst/>
            </a:prstGeom>
          </p:spPr>
        </p:pic>
        <p:pic>
          <p:nvPicPr>
            <p:cNvPr id="84" name="Resim 83"/>
            <p:cNvPicPr>
              <a:picLocks noChangeAspect="1"/>
            </p:cNvPicPr>
            <p:nvPr/>
          </p:nvPicPr>
          <p:blipFill>
            <a:blip r:embed="rId4"/>
            <a:stretch>
              <a:fillRect/>
            </a:stretch>
          </p:blipFill>
          <p:spPr>
            <a:xfrm>
              <a:off x="8632042" y="5494527"/>
              <a:ext cx="663750" cy="596250"/>
            </a:xfrm>
            <a:prstGeom prst="rect">
              <a:avLst/>
            </a:prstGeom>
          </p:spPr>
        </p:pic>
      </p:grpSp>
    </p:spTree>
    <p:extLst>
      <p:ext uri="{BB962C8B-B14F-4D97-AF65-F5344CB8AC3E}">
        <p14:creationId xmlns:p14="http://schemas.microsoft.com/office/powerpoint/2010/main" val="7886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5994590" cy="830997"/>
          </a:xfrm>
          <a:prstGeom prst="rect">
            <a:avLst/>
          </a:prstGeom>
          <a:noFill/>
        </p:spPr>
        <p:txBody>
          <a:bodyPr wrap="none" rtlCol="0">
            <a:spAutoFit/>
          </a:bodyPr>
          <a:lstStyle/>
          <a:p>
            <a:r>
              <a:rPr lang="sv-SE" sz="4800" b="1" dirty="0"/>
              <a:t>Arkadaşın </a:t>
            </a:r>
            <a:r>
              <a:rPr lang="tr-TR" sz="4800" b="1" dirty="0"/>
              <a:t>K</a:t>
            </a:r>
            <a:r>
              <a:rPr lang="sv-SE" sz="4800" b="1" dirty="0"/>
              <a:t>ullanıyorsa</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Bu konu uzmanlık isteyen bir alan</a:t>
              </a:r>
            </a:p>
            <a:p>
              <a:r>
                <a:rPr lang="tr-TR" sz="2000" dirty="0">
                  <a:solidFill>
                    <a:srgbClr val="575757"/>
                  </a:solidFill>
                </a:rPr>
                <a:t>olduğu için öncelikle okulunuzun rehber</a:t>
              </a:r>
            </a:p>
            <a:p>
              <a:r>
                <a:rPr lang="tr-TR" sz="2000" dirty="0">
                  <a:solidFill>
                    <a:srgbClr val="575757"/>
                  </a:solidFill>
                </a:rPr>
                <a:t>öğretmenine danışmanız gerekir.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grpSp>
        <p:nvGrpSpPr>
          <p:cNvPr id="17" name="Grup 16"/>
          <p:cNvGrpSpPr/>
          <p:nvPr/>
        </p:nvGrpSpPr>
        <p:grpSpPr>
          <a:xfrm>
            <a:off x="554927" y="2890198"/>
            <a:ext cx="5778760" cy="1323439"/>
            <a:chOff x="554927" y="1881525"/>
            <a:chExt cx="5778760" cy="1323439"/>
          </a:xfrm>
        </p:grpSpPr>
        <p:sp>
          <p:nvSpPr>
            <p:cNvPr id="18" name="Metin kutusu 17"/>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Böyle bir durumda yapabileceğiniz en</a:t>
              </a:r>
            </a:p>
            <a:p>
              <a:r>
                <a:rPr lang="tr-TR" sz="2000" dirty="0">
                  <a:solidFill>
                    <a:srgbClr val="575757"/>
                  </a:solidFill>
                </a:rPr>
                <a:t>önemli şey madde kullanan arkadaşınıza</a:t>
              </a:r>
            </a:p>
            <a:p>
              <a:r>
                <a:rPr lang="tr-TR" sz="2000" dirty="0">
                  <a:solidFill>
                    <a:srgbClr val="575757"/>
                  </a:solidFill>
                </a:rPr>
                <a:t>sıcak bir ilgi sunmak ve onu doğru</a:t>
              </a:r>
            </a:p>
            <a:p>
              <a:r>
                <a:rPr lang="tr-TR" sz="2000" dirty="0">
                  <a:solidFill>
                    <a:srgbClr val="575757"/>
                  </a:solidFill>
                </a:rPr>
                <a:t>kişilere yönlendirmektir. </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4277526"/>
            <a:ext cx="5778760" cy="707886"/>
            <a:chOff x="554927" y="1881525"/>
            <a:chExt cx="5778760" cy="707886"/>
          </a:xfrm>
        </p:grpSpPr>
        <p:sp>
          <p:nvSpPr>
            <p:cNvPr id="21" name="Metin kutusu 20"/>
            <p:cNvSpPr txBox="1"/>
            <p:nvPr/>
          </p:nvSpPr>
          <p:spPr>
            <a:xfrm>
              <a:off x="746176" y="1881525"/>
              <a:ext cx="5587511" cy="707886"/>
            </a:xfrm>
            <a:prstGeom prst="rect">
              <a:avLst/>
            </a:prstGeom>
            <a:noFill/>
          </p:spPr>
          <p:txBody>
            <a:bodyPr wrap="square" rtlCol="0">
              <a:spAutoFit/>
            </a:bodyPr>
            <a:lstStyle/>
            <a:p>
              <a:r>
                <a:rPr lang="tr-TR" sz="2000" dirty="0">
                  <a:solidFill>
                    <a:srgbClr val="575757"/>
                  </a:solidFill>
                </a:rPr>
                <a:t>Unutmayın, madde kullanan bir</a:t>
              </a:r>
            </a:p>
            <a:p>
              <a:r>
                <a:rPr lang="tr-TR" sz="2000" dirty="0">
                  <a:solidFill>
                    <a:srgbClr val="575757"/>
                  </a:solidFill>
                </a:rPr>
                <a:t>kişiyi siz tedavi edemezsiniz.</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543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501293"/>
            <a:ext cx="6815840" cy="830997"/>
          </a:xfrm>
          <a:prstGeom prst="rect">
            <a:avLst/>
          </a:prstGeom>
          <a:noFill/>
        </p:spPr>
        <p:txBody>
          <a:bodyPr wrap="none" rtlCol="0">
            <a:spAutoFit/>
          </a:bodyPr>
          <a:lstStyle/>
          <a:p>
            <a:r>
              <a:rPr lang="tr-TR" sz="4800" b="1" dirty="0"/>
              <a:t>Bağımlılık Tedavi Edilebilir</a:t>
            </a:r>
          </a:p>
        </p:txBody>
      </p:sp>
      <p:grpSp>
        <p:nvGrpSpPr>
          <p:cNvPr id="39" name="Grup 38"/>
          <p:cNvGrpSpPr/>
          <p:nvPr/>
        </p:nvGrpSpPr>
        <p:grpSpPr>
          <a:xfrm>
            <a:off x="554927" y="2291247"/>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Kullanıcılar arasında “bu hastalığın tedavisi olmadığı” yolunda bir kanı yerleşmiştir. Oysa uyuşturucu madde kullanan kişiler için zor da olsa tedavi vardır.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6" y="3558165"/>
            <a:ext cx="6933893" cy="1631216"/>
            <a:chOff x="554927" y="2447025"/>
            <a:chExt cx="6902886" cy="1631216"/>
          </a:xfrm>
        </p:grpSpPr>
        <p:sp>
          <p:nvSpPr>
            <p:cNvPr id="43" name="Dikdörtgen 42"/>
            <p:cNvSpPr/>
            <p:nvPr/>
          </p:nvSpPr>
          <p:spPr>
            <a:xfrm>
              <a:off x="746176" y="2447025"/>
              <a:ext cx="6711637" cy="1631216"/>
            </a:xfrm>
            <a:prstGeom prst="rect">
              <a:avLst/>
            </a:prstGeom>
          </p:spPr>
          <p:txBody>
            <a:bodyPr wrap="square">
              <a:spAutoFit/>
            </a:bodyPr>
            <a:lstStyle/>
            <a:p>
              <a:r>
                <a:rPr lang="tr-TR" sz="2000" dirty="0">
                  <a:solidFill>
                    <a:srgbClr val="575757"/>
                  </a:solidFill>
                </a:rPr>
                <a:t>Bunun yanı sıra temiz kalma davranışını gösteren kişileri bekleyen en büyük risk, tekrar madde kullanımına başlamaktır. </a:t>
              </a:r>
              <a:r>
                <a:rPr lang="tr-TR" sz="2000" b="1" dirty="0">
                  <a:solidFill>
                    <a:srgbClr val="575757"/>
                  </a:solidFill>
                </a:rPr>
                <a:t>Kişi bıraktıktan sonra, bir daha hiçbir zaman tekrar kullanmamalıdır. </a:t>
              </a:r>
            </a:p>
            <a:p>
              <a:endParaRPr lang="tr-TR" sz="2000" dirty="0">
                <a:solidFill>
                  <a:srgbClr val="575757"/>
                </a:solidFill>
              </a:endParaRP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178191" y="1778960"/>
            <a:ext cx="7101162" cy="523220"/>
          </a:xfrm>
          <a:prstGeom prst="rect">
            <a:avLst/>
          </a:prstGeom>
          <a:noFill/>
        </p:spPr>
        <p:txBody>
          <a:bodyPr wrap="square" rtlCol="0">
            <a:spAutoFit/>
          </a:bodyPr>
          <a:lstStyle/>
          <a:p>
            <a:r>
              <a:rPr lang="tr-TR" sz="2800" b="1" dirty="0">
                <a:solidFill>
                  <a:schemeClr val="tx1">
                    <a:lumMod val="65000"/>
                    <a:lumOff val="35000"/>
                  </a:schemeClr>
                </a:solidFill>
              </a:rPr>
              <a:t>Bir daha hiçbir zaman tekrar kullanılmamalıdır.</a:t>
            </a:r>
          </a:p>
        </p:txBody>
      </p:sp>
      <p:grpSp>
        <p:nvGrpSpPr>
          <p:cNvPr id="42" name="Grup 41"/>
          <p:cNvGrpSpPr/>
          <p:nvPr/>
        </p:nvGrpSpPr>
        <p:grpSpPr>
          <a:xfrm>
            <a:off x="240020" y="2545034"/>
            <a:ext cx="6902886" cy="707886"/>
            <a:chOff x="554927" y="2447025"/>
            <a:chExt cx="6902886" cy="707886"/>
          </a:xfrm>
        </p:grpSpPr>
        <p:sp>
          <p:nvSpPr>
            <p:cNvPr id="43" name="Dikdörtgen 42"/>
            <p:cNvSpPr/>
            <p:nvPr/>
          </p:nvSpPr>
          <p:spPr>
            <a:xfrm>
              <a:off x="746176" y="2447025"/>
              <a:ext cx="6711637" cy="707886"/>
            </a:xfrm>
            <a:prstGeom prst="rect">
              <a:avLst/>
            </a:prstGeom>
          </p:spPr>
          <p:txBody>
            <a:bodyPr wrap="square">
              <a:spAutoFit/>
            </a:bodyPr>
            <a:lstStyle/>
            <a:p>
              <a:r>
                <a:rPr lang="tr-TR" sz="2000" dirty="0">
                  <a:solidFill>
                    <a:srgbClr val="575757"/>
                  </a:solidFill>
                </a:rPr>
                <a:t>Bir kez kullanması onun eski günlerine dönmesine ve yıkıcı sonuçlar yaşamasına neden olur.  </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736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50"/>
                                        <p:tgtEl>
                                          <p:spTgt spid="42"/>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250" fill="hold"/>
                                        <p:tgtEl>
                                          <p:spTgt spid="20"/>
                                        </p:tgtEl>
                                        <p:attrNameLst>
                                          <p:attrName>ppt_x</p:attrName>
                                        </p:attrNameLst>
                                      </p:cBhvr>
                                      <p:tavLst>
                                        <p:tav tm="0">
                                          <p:val>
                                            <p:strVal val="1+#ppt_w/2"/>
                                          </p:val>
                                        </p:tav>
                                        <p:tav tm="100000">
                                          <p:val>
                                            <p:strVal val="#ppt_x"/>
                                          </p:val>
                                        </p:tav>
                                      </p:tavLst>
                                    </p:anim>
                                    <p:anim calcmode="lin" valueType="num">
                                      <p:cBhvr additive="base">
                                        <p:cTn id="2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87816"/>
            <a:ext cx="8798925" cy="1569660"/>
          </a:xfrm>
          <a:prstGeom prst="rect">
            <a:avLst/>
          </a:prstGeom>
          <a:noFill/>
        </p:spPr>
        <p:txBody>
          <a:bodyPr wrap="square" rtlCol="0">
            <a:spAutoFit/>
          </a:bodyPr>
          <a:lstStyle/>
          <a:p>
            <a:r>
              <a:rPr lang="tr-TR" sz="4800" b="1" dirty="0"/>
              <a:t>Okuldaki Disiplin </a:t>
            </a:r>
          </a:p>
          <a:p>
            <a:r>
              <a:rPr lang="tr-TR" sz="4800" b="1" dirty="0"/>
              <a:t>Süreci ve Cezalar</a:t>
            </a:r>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Tütün ve tütün mamullerini bulunduran</a:t>
              </a:r>
            </a:p>
            <a:p>
              <a:r>
                <a:rPr lang="tr-TR" sz="2000" dirty="0">
                  <a:solidFill>
                    <a:srgbClr val="575757"/>
                  </a:solidFill>
                </a:rPr>
                <a:t>veya içen öğrencilere kınama,</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Sarhoşluk veren zararlı maddeleri bulunduran</a:t>
              </a:r>
            </a:p>
            <a:p>
              <a:r>
                <a:rPr lang="tr-TR" sz="2000" dirty="0">
                  <a:solidFill>
                    <a:srgbClr val="575757"/>
                  </a:solidFill>
                </a:rPr>
                <a:t>veya kullanan öğrencilere okuldan </a:t>
              </a:r>
            </a:p>
            <a:p>
              <a:r>
                <a:rPr lang="tr-TR" sz="2000" dirty="0">
                  <a:solidFill>
                    <a:srgbClr val="575757"/>
                  </a:solidFill>
                </a:rPr>
                <a:t>kısa süreli uzaklaştırma,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7421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Bağımlılık yapan zararlı maddeleri bulunduran</a:t>
              </a:r>
            </a:p>
            <a:p>
              <a:r>
                <a:rPr lang="tr-TR" sz="2000" dirty="0">
                  <a:solidFill>
                    <a:srgbClr val="575757"/>
                  </a:solidFill>
                </a:rPr>
                <a:t>veya kullanan öğrencilere okul değiştirme,</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Bağımlılık yapan zararlı maddelerin ticaretini</a:t>
              </a:r>
            </a:p>
            <a:p>
              <a:r>
                <a:rPr lang="tr-TR" sz="2000" dirty="0">
                  <a:solidFill>
                    <a:srgbClr val="575757"/>
                  </a:solidFill>
                </a:rPr>
                <a:t>yapan öğrencilere örgün eğitim dışına</a:t>
              </a:r>
            </a:p>
            <a:p>
              <a:r>
                <a:rPr lang="tr-TR" sz="2000" dirty="0">
                  <a:solidFill>
                    <a:srgbClr val="575757"/>
                  </a:solidFill>
                </a:rPr>
                <a:t>çıkarma cezaları verilir.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9" name="Metin kutusu 18">
            <a:extLst>
              <a:ext uri="{FF2B5EF4-FFF2-40B4-BE49-F238E27FC236}">
                <a16:creationId xmlns:a16="http://schemas.microsoft.com/office/drawing/2014/main" id="{D948B308-9916-0646-9628-46F5979BD5F3}"/>
              </a:ext>
            </a:extLst>
          </p:cNvPr>
          <p:cNvSpPr txBox="1"/>
          <p:nvPr/>
        </p:nvSpPr>
        <p:spPr>
          <a:xfrm>
            <a:off x="356650" y="487816"/>
            <a:ext cx="4625497" cy="1569660"/>
          </a:xfrm>
          <a:prstGeom prst="rect">
            <a:avLst/>
          </a:prstGeom>
          <a:noFill/>
        </p:spPr>
        <p:txBody>
          <a:bodyPr wrap="none" rtlCol="0">
            <a:spAutoFit/>
          </a:bodyPr>
          <a:lstStyle/>
          <a:p>
            <a:r>
              <a:rPr lang="tr-TR" sz="4800" b="1" dirty="0"/>
              <a:t>Okuldaki Disiplin </a:t>
            </a:r>
          </a:p>
          <a:p>
            <a:r>
              <a:rPr lang="tr-TR" sz="4800" b="1" dirty="0"/>
              <a:t>Süreci ve Cezalar</a:t>
            </a:r>
          </a:p>
        </p:txBody>
      </p:sp>
    </p:spTree>
    <p:extLst>
      <p:ext uri="{BB962C8B-B14F-4D97-AF65-F5344CB8AC3E}">
        <p14:creationId xmlns:p14="http://schemas.microsoft.com/office/powerpoint/2010/main" val="11513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8000" r="-16000" b="-2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4697"/>
            <a:ext cx="7490985" cy="1569660"/>
          </a:xfrm>
          <a:prstGeom prst="rect">
            <a:avLst/>
          </a:prstGeom>
          <a:noFill/>
        </p:spPr>
        <p:txBody>
          <a:bodyPr wrap="square" rtlCol="0">
            <a:spAutoFit/>
          </a:bodyPr>
          <a:lstStyle/>
          <a:p>
            <a:r>
              <a:rPr lang="tr-TR" sz="4800" b="1" dirty="0"/>
              <a:t>Bağımlılık Yapan Maddeler </a:t>
            </a:r>
            <a:br>
              <a:rPr lang="tr-TR" sz="4800" b="1" dirty="0"/>
            </a:br>
            <a:r>
              <a:rPr lang="tr-TR" sz="4800" b="1" dirty="0"/>
              <a:t>Nelerdir?</a:t>
            </a:r>
          </a:p>
        </p:txBody>
      </p:sp>
      <p:grpSp>
        <p:nvGrpSpPr>
          <p:cNvPr id="25" name="Grup 24"/>
          <p:cNvGrpSpPr/>
          <p:nvPr/>
        </p:nvGrpSpPr>
        <p:grpSpPr>
          <a:xfrm>
            <a:off x="554927" y="2317259"/>
            <a:ext cx="2508231" cy="400110"/>
            <a:chOff x="554927" y="1881525"/>
            <a:chExt cx="2508231" cy="400110"/>
          </a:xfrm>
        </p:grpSpPr>
        <p:sp>
          <p:nvSpPr>
            <p:cNvPr id="26" name="Metin kutusu 25"/>
            <p:cNvSpPr txBox="1"/>
            <p:nvPr/>
          </p:nvSpPr>
          <p:spPr>
            <a:xfrm>
              <a:off x="746177" y="1881525"/>
              <a:ext cx="2316981" cy="400110"/>
            </a:xfrm>
            <a:prstGeom prst="rect">
              <a:avLst/>
            </a:prstGeom>
            <a:noFill/>
          </p:spPr>
          <p:txBody>
            <a:bodyPr wrap="none" rtlCol="0">
              <a:spAutoFit/>
            </a:bodyPr>
            <a:lstStyle/>
            <a:p>
              <a:r>
                <a:rPr lang="tr-TR" sz="2000" dirty="0">
                  <a:solidFill>
                    <a:srgbClr val="575757"/>
                  </a:solidFill>
                </a:rPr>
                <a:t>Çeşitli uyuşturucular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20994"/>
            <a:ext cx="4074364" cy="400110"/>
            <a:chOff x="554927" y="1881525"/>
            <a:chExt cx="4074364" cy="400110"/>
          </a:xfrm>
        </p:grpSpPr>
        <p:sp>
          <p:nvSpPr>
            <p:cNvPr id="31" name="Metin kutusu 30"/>
            <p:cNvSpPr txBox="1"/>
            <p:nvPr/>
          </p:nvSpPr>
          <p:spPr>
            <a:xfrm>
              <a:off x="746177" y="1881525"/>
              <a:ext cx="3883114" cy="400110"/>
            </a:xfrm>
            <a:prstGeom prst="rect">
              <a:avLst/>
            </a:prstGeom>
            <a:noFill/>
          </p:spPr>
          <p:txBody>
            <a:bodyPr wrap="none" rtlCol="0">
              <a:spAutoFit/>
            </a:bodyPr>
            <a:lstStyle/>
            <a:p>
              <a:r>
                <a:rPr lang="tr-TR" sz="2000" dirty="0">
                  <a:solidFill>
                    <a:srgbClr val="575757"/>
                  </a:solidFill>
                </a:rPr>
                <a:t>Uyarıcı ve hayal gördüren maddeler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37483"/>
            <a:ext cx="3022153" cy="400110"/>
            <a:chOff x="554927" y="1881525"/>
            <a:chExt cx="3022153" cy="400110"/>
          </a:xfrm>
        </p:grpSpPr>
        <p:sp>
          <p:nvSpPr>
            <p:cNvPr id="34" name="Metin kutusu 33"/>
            <p:cNvSpPr txBox="1"/>
            <p:nvPr/>
          </p:nvSpPr>
          <p:spPr>
            <a:xfrm>
              <a:off x="746177" y="1881525"/>
              <a:ext cx="2830903" cy="400110"/>
            </a:xfrm>
            <a:prstGeom prst="rect">
              <a:avLst/>
            </a:prstGeom>
            <a:noFill/>
          </p:spPr>
          <p:txBody>
            <a:bodyPr wrap="none" rtlCol="0">
              <a:spAutoFit/>
            </a:bodyPr>
            <a:lstStyle/>
            <a:p>
              <a:r>
                <a:rPr lang="tr-TR" sz="2000" dirty="0">
                  <a:solidFill>
                    <a:srgbClr val="575757"/>
                  </a:solidFill>
                </a:rPr>
                <a:t>Sigara ve alkollü içecekler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610706"/>
            <a:ext cx="4606498" cy="707886"/>
            <a:chOff x="554927" y="1881525"/>
            <a:chExt cx="4606498" cy="707886"/>
          </a:xfrm>
        </p:grpSpPr>
        <p:sp>
          <p:nvSpPr>
            <p:cNvPr id="37" name="Metin kutusu 36"/>
            <p:cNvSpPr txBox="1"/>
            <p:nvPr/>
          </p:nvSpPr>
          <p:spPr>
            <a:xfrm>
              <a:off x="746177" y="1881525"/>
              <a:ext cx="4415248" cy="707886"/>
            </a:xfrm>
            <a:prstGeom prst="rect">
              <a:avLst/>
            </a:prstGeom>
            <a:noFill/>
          </p:spPr>
          <p:txBody>
            <a:bodyPr wrap="none" rtlCol="0">
              <a:spAutoFit/>
            </a:bodyPr>
            <a:lstStyle/>
            <a:p>
              <a:r>
                <a:rPr lang="tr-TR" sz="2000" dirty="0">
                  <a:solidFill>
                    <a:srgbClr val="575757"/>
                  </a:solidFill>
                </a:rPr>
                <a:t>Reçeteyle alınması gerektiği hâlde</a:t>
              </a:r>
            </a:p>
            <a:p>
              <a:r>
                <a:rPr lang="tr-TR" sz="2000" dirty="0">
                  <a:solidFill>
                    <a:srgbClr val="575757"/>
                  </a:solidFill>
                </a:rPr>
                <a:t>doktor kontrolü dışında kullanılan ilaçlar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290144"/>
            <a:ext cx="3797878" cy="707886"/>
            <a:chOff x="554927" y="1881525"/>
            <a:chExt cx="3797878" cy="707886"/>
          </a:xfrm>
        </p:grpSpPr>
        <p:sp>
          <p:nvSpPr>
            <p:cNvPr id="40" name="Metin kutusu 39"/>
            <p:cNvSpPr txBox="1"/>
            <p:nvPr/>
          </p:nvSpPr>
          <p:spPr>
            <a:xfrm>
              <a:off x="746177" y="1881525"/>
              <a:ext cx="3606628" cy="707886"/>
            </a:xfrm>
            <a:prstGeom prst="rect">
              <a:avLst/>
            </a:prstGeom>
            <a:noFill/>
          </p:spPr>
          <p:txBody>
            <a:bodyPr wrap="none" rtlCol="0">
              <a:spAutoFit/>
            </a:bodyPr>
            <a:lstStyle/>
            <a:p>
              <a:r>
                <a:rPr lang="tr-TR" sz="2000" dirty="0">
                  <a:solidFill>
                    <a:srgbClr val="575757"/>
                  </a:solidFill>
                </a:rPr>
                <a:t>Bazı yapıştırıcılar, tiner ve</a:t>
              </a:r>
            </a:p>
            <a:p>
              <a:r>
                <a:rPr lang="tr-TR" sz="2000" dirty="0">
                  <a:solidFill>
                    <a:srgbClr val="575757"/>
                  </a:solidFill>
                </a:rPr>
                <a:t>çakmak gazı gibi uçucu maddeler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8" name="Rectangle 13">
            <a:extLst>
              <a:ext uri="{FF2B5EF4-FFF2-40B4-BE49-F238E27FC236}">
                <a16:creationId xmlns:a16="http://schemas.microsoft.com/office/drawing/2014/main" id="{B41CA938-47E0-8B4E-B341-359B1479583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4" name="Metin kutusu 43">
            <a:extLst>
              <a:ext uri="{FF2B5EF4-FFF2-40B4-BE49-F238E27FC236}">
                <a16:creationId xmlns:a16="http://schemas.microsoft.com/office/drawing/2014/main" id="{F8B4002D-2224-8E4C-883B-F75A0F2FF0A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250" fill="hold"/>
                                        <p:tgtEl>
                                          <p:spTgt spid="43"/>
                                        </p:tgtEl>
                                        <p:attrNameLst>
                                          <p:attrName>ppt_x</p:attrName>
                                        </p:attrNameLst>
                                      </p:cBhvr>
                                      <p:tavLst>
                                        <p:tav tm="0">
                                          <p:val>
                                            <p:strVal val="1+#ppt_w/2"/>
                                          </p:val>
                                        </p:tav>
                                        <p:tav tm="100000">
                                          <p:val>
                                            <p:strVal val="#ppt_x"/>
                                          </p:val>
                                        </p:tav>
                                      </p:tavLst>
                                    </p:anim>
                                    <p:anim calcmode="lin" valueType="num">
                                      <p:cBhvr additive="base">
                                        <p:cTn id="3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78834"/>
            <a:ext cx="8567431" cy="830997"/>
          </a:xfrm>
          <a:prstGeom prst="rect">
            <a:avLst/>
          </a:prstGeom>
          <a:noFill/>
        </p:spPr>
        <p:txBody>
          <a:bodyPr wrap="square" rtlCol="0">
            <a:spAutoFit/>
          </a:bodyPr>
          <a:lstStyle/>
          <a:p>
            <a:r>
              <a:rPr lang="tr-TR" sz="4800" b="1" dirty="0"/>
              <a:t>TCK’da Madde Bağımlılığının Yeri</a:t>
            </a:r>
          </a:p>
        </p:txBody>
      </p:sp>
      <p:grpSp>
        <p:nvGrpSpPr>
          <p:cNvPr id="39" name="Grup 38"/>
          <p:cNvGrpSpPr/>
          <p:nvPr/>
        </p:nvGrpSpPr>
        <p:grpSpPr>
          <a:xfrm>
            <a:off x="554927" y="2159878"/>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grpSp>
        <p:nvGrpSpPr>
          <p:cNvPr id="18" name="Grup 17"/>
          <p:cNvGrpSpPr/>
          <p:nvPr/>
        </p:nvGrpSpPr>
        <p:grpSpPr>
          <a:xfrm>
            <a:off x="554927" y="3620189"/>
            <a:ext cx="8788578" cy="1015663"/>
            <a:chOff x="554927" y="2447025"/>
            <a:chExt cx="7462918" cy="1015663"/>
          </a:xfrm>
        </p:grpSpPr>
        <p:sp>
          <p:nvSpPr>
            <p:cNvPr id="19" name="Dikdörtgen 18"/>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satan, satışa arz eden, başkalarına veren, sevk eden, nakleden, depolayan, satın alan, kabul eden, bulunduran kişi, on yıldan az olmamak üzere hapis ile cezalandırılır. </a:t>
              </a:r>
            </a:p>
          </p:txBody>
        </p:sp>
        <p:pic>
          <p:nvPicPr>
            <p:cNvPr id="20" name="Resim 1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4619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20203" y="2222971"/>
            <a:ext cx="7462918" cy="1631216"/>
            <a:chOff x="554927" y="2447025"/>
            <a:chExt cx="7462918" cy="1631216"/>
          </a:xfrm>
        </p:grpSpPr>
        <p:sp>
          <p:nvSpPr>
            <p:cNvPr id="40" name="Dikdörtgen 39"/>
            <p:cNvSpPr/>
            <p:nvPr/>
          </p:nvSpPr>
          <p:spPr>
            <a:xfrm>
              <a:off x="746177" y="2447025"/>
              <a:ext cx="7271668" cy="1631216"/>
            </a:xfrm>
            <a:prstGeom prst="rect">
              <a:avLst/>
            </a:prstGeom>
          </p:spPr>
          <p:txBody>
            <a:bodyPr wrap="square">
              <a:spAutoFit/>
            </a:bodyPr>
            <a:lstStyle/>
            <a:p>
              <a:r>
                <a:rPr lang="tr-TR" sz="2000" dirty="0">
                  <a:solidFill>
                    <a:srgbClr val="575757"/>
                  </a:solidFill>
                </a:rPr>
                <a:t>Kullanmak için uyuşturucu veya uyarıcı madde</a:t>
              </a:r>
            </a:p>
            <a:p>
              <a:r>
                <a:rPr lang="tr-TR" sz="2000" dirty="0">
                  <a:solidFill>
                    <a:srgbClr val="575757"/>
                  </a:solidFill>
                </a:rPr>
                <a:t>satın alan, kabul eden veya bulunduran ya da</a:t>
              </a:r>
            </a:p>
            <a:p>
              <a:r>
                <a:rPr lang="tr-TR" sz="2000" dirty="0">
                  <a:solidFill>
                    <a:srgbClr val="575757"/>
                  </a:solidFill>
                </a:rPr>
                <a:t>uyuşturucu veya uyarıcı madde kullanan kişi,</a:t>
              </a:r>
            </a:p>
            <a:p>
              <a:r>
                <a:rPr lang="tr-TR" sz="2000" dirty="0">
                  <a:solidFill>
                    <a:srgbClr val="575757"/>
                  </a:solidFill>
                </a:rPr>
                <a:t>iki yıldan beş yıla kadar hapis cezası</a:t>
              </a:r>
            </a:p>
            <a:p>
              <a:r>
                <a:rPr lang="tr-TR" sz="2000" dirty="0">
                  <a:solidFill>
                    <a:srgbClr val="575757"/>
                  </a:solidFill>
                </a:rPr>
                <a:t>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sp>
        <p:nvSpPr>
          <p:cNvPr id="17" name="Metin kutusu 16">
            <a:extLst>
              <a:ext uri="{FF2B5EF4-FFF2-40B4-BE49-F238E27FC236}">
                <a16:creationId xmlns:a16="http://schemas.microsoft.com/office/drawing/2014/main" id="{D826413D-50F0-9748-B9AE-86EEC5AE16F1}"/>
              </a:ext>
            </a:extLst>
          </p:cNvPr>
          <p:cNvSpPr txBox="1"/>
          <p:nvPr/>
        </p:nvSpPr>
        <p:spPr>
          <a:xfrm>
            <a:off x="356650" y="478834"/>
            <a:ext cx="9146165" cy="830997"/>
          </a:xfrm>
          <a:prstGeom prst="rect">
            <a:avLst/>
          </a:prstGeom>
          <a:noFill/>
        </p:spPr>
        <p:txBody>
          <a:bodyPr wrap="square" rtlCol="0">
            <a:spAutoFit/>
          </a:bodyPr>
          <a:lstStyle/>
          <a:p>
            <a:r>
              <a:rPr lang="tr-TR" sz="4800" b="1" dirty="0"/>
              <a:t>TCK’da Madde Bağımlılığının Yeri</a:t>
            </a:r>
          </a:p>
        </p:txBody>
      </p:sp>
    </p:spTree>
    <p:extLst>
      <p:ext uri="{BB962C8B-B14F-4D97-AF65-F5344CB8AC3E}">
        <p14:creationId xmlns:p14="http://schemas.microsoft.com/office/powerpoint/2010/main" val="20211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8;p18">
            <a:extLst>
              <a:ext uri="{FF2B5EF4-FFF2-40B4-BE49-F238E27FC236}">
                <a16:creationId xmlns:a16="http://schemas.microsoft.com/office/drawing/2014/main" id="{654761AF-FA40-484D-BF63-9A0E2ED74363}"/>
              </a:ext>
            </a:extLst>
          </p:cNvPr>
          <p:cNvSpPr txBox="1">
            <a:spLocks/>
          </p:cNvSpPr>
          <p:nvPr/>
        </p:nvSpPr>
        <p:spPr>
          <a:xfrm>
            <a:off x="435461" y="607521"/>
            <a:ext cx="9787512" cy="788757"/>
          </a:xfrm>
          <a:prstGeom prst="rect">
            <a:avLst/>
          </a:prstGeom>
          <a:noFill/>
          <a:ln>
            <a:noFill/>
          </a:ln>
        </p:spPr>
        <p:txBody>
          <a:bodyPr spcFirstLastPara="1" wrap="square" lIns="91425" tIns="45700" rIns="91425" bIns="45700" anchor="b" anchorCtr="0">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757070"/>
              </a:buClr>
              <a:buSzPct val="100000"/>
              <a:buFont typeface="Century Gothic"/>
              <a:buNone/>
            </a:pPr>
            <a:r>
              <a:rPr lang="en-US" sz="4000" b="1" dirty="0">
                <a:solidFill>
                  <a:srgbClr val="757070"/>
                </a:solidFill>
                <a:latin typeface="Century Gothic"/>
                <a:ea typeface="Century Gothic"/>
                <a:cs typeface="Century Gothic"/>
                <a:sym typeface="Century Gothic"/>
              </a:rPr>
              <a:t>Yeşilay </a:t>
            </a:r>
            <a:r>
              <a:rPr lang="en-US" sz="4000" b="1" dirty="0" err="1">
                <a:solidFill>
                  <a:srgbClr val="757070"/>
                </a:solidFill>
                <a:latin typeface="Century Gothic"/>
                <a:ea typeface="Century Gothic"/>
                <a:cs typeface="Century Gothic"/>
                <a:sym typeface="Century Gothic"/>
              </a:rPr>
              <a:t>Danışmanlık</a:t>
            </a:r>
            <a:br>
              <a:rPr lang="en-US" sz="4000" b="1" dirty="0">
                <a:solidFill>
                  <a:srgbClr val="757070"/>
                </a:solidFill>
                <a:latin typeface="Century Gothic"/>
                <a:ea typeface="Century Gothic"/>
                <a:cs typeface="Century Gothic"/>
                <a:sym typeface="Century Gothic"/>
              </a:rPr>
            </a:br>
            <a:r>
              <a:rPr lang="en-US" sz="4000" b="1" dirty="0" err="1">
                <a:solidFill>
                  <a:srgbClr val="757070"/>
                </a:solidFill>
                <a:latin typeface="Century Gothic"/>
                <a:ea typeface="Century Gothic"/>
                <a:cs typeface="Century Gothic"/>
                <a:sym typeface="Century Gothic"/>
              </a:rPr>
              <a:t>Merkezleri</a:t>
            </a:r>
            <a:r>
              <a:rPr lang="en-US" sz="4000" b="1" dirty="0">
                <a:solidFill>
                  <a:srgbClr val="757070"/>
                </a:solidFill>
                <a:latin typeface="Century Gothic"/>
                <a:ea typeface="Century Gothic"/>
                <a:cs typeface="Century Gothic"/>
                <a:sym typeface="Century Gothic"/>
              </a:rPr>
              <a:t> (YEDAM)</a:t>
            </a:r>
            <a:endParaRPr lang="en-US" sz="4000" dirty="0">
              <a:solidFill>
                <a:srgbClr val="757070"/>
              </a:solidFill>
              <a:latin typeface="Century Gothic"/>
              <a:ea typeface="Century Gothic"/>
              <a:cs typeface="Century Gothic"/>
              <a:sym typeface="Century Gothic"/>
            </a:endParaRPr>
          </a:p>
        </p:txBody>
      </p:sp>
      <p:sp>
        <p:nvSpPr>
          <p:cNvPr id="3" name="Google Shape;340;p18">
            <a:extLst>
              <a:ext uri="{FF2B5EF4-FFF2-40B4-BE49-F238E27FC236}">
                <a16:creationId xmlns:a16="http://schemas.microsoft.com/office/drawing/2014/main" id="{4C7B6D81-D9B0-4CE0-B496-63CCFE9B8697}"/>
              </a:ext>
            </a:extLst>
          </p:cNvPr>
          <p:cNvSpPr/>
          <p:nvPr/>
        </p:nvSpPr>
        <p:spPr>
          <a:xfrm>
            <a:off x="435461" y="1710609"/>
            <a:ext cx="3683852"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a:solidFill>
                  <a:srgbClr val="757070"/>
                </a:solidFill>
                <a:latin typeface="Century Gothic"/>
                <a:ea typeface="Century Gothic"/>
                <a:cs typeface="Century Gothic"/>
                <a:sym typeface="Century Gothic"/>
              </a:rPr>
              <a:t>• Türkiye’nin birçok noktasında hizmet veren Yeşilay Danışmanlık Merkezleri (YEDAM) tütün, alkol, madde, kumar ve internet bağımlılığı ile ilgili sorunlar yaşayan kişilere ücretsiz psikolojik ve sosyal destek hizmeti vermektedir. </a:t>
            </a:r>
            <a:endParaRPr lang="tr-TR" dirty="0"/>
          </a:p>
          <a:p>
            <a:pPr marL="0" marR="0" lvl="0" indent="0" algn="l" rtl="0">
              <a:spcBef>
                <a:spcPts val="0"/>
              </a:spcBef>
              <a:spcAft>
                <a:spcPts val="0"/>
              </a:spcAft>
              <a:buNone/>
            </a:pPr>
            <a:endParaRPr lang="tr-TR" sz="1800" dirty="0">
              <a:solidFill>
                <a:srgbClr val="757070"/>
              </a:solidFill>
              <a:latin typeface="Century Gothic"/>
              <a:ea typeface="Century Gothic"/>
              <a:cs typeface="Century Gothic"/>
              <a:sym typeface="Century Gothic"/>
            </a:endParaRPr>
          </a:p>
        </p:txBody>
      </p:sp>
      <p:pic>
        <p:nvPicPr>
          <p:cNvPr id="4" name="Resim 3" descr="metin, beyaz tahta içeren bir resim&#10;&#10;Açıklama otomatik olarak oluşturuldu">
            <a:extLst>
              <a:ext uri="{FF2B5EF4-FFF2-40B4-BE49-F238E27FC236}">
                <a16:creationId xmlns:a16="http://schemas.microsoft.com/office/drawing/2014/main" id="{07427472-A25C-4FAB-89A9-114029AB1A92}"/>
              </a:ext>
            </a:extLst>
          </p:cNvPr>
          <p:cNvPicPr>
            <a:picLocks noChangeAspect="1"/>
          </p:cNvPicPr>
          <p:nvPr/>
        </p:nvPicPr>
        <p:blipFill>
          <a:blip r:embed="rId3"/>
          <a:stretch>
            <a:fillRect/>
          </a:stretch>
        </p:blipFill>
        <p:spPr>
          <a:xfrm>
            <a:off x="5190849" y="191529"/>
            <a:ext cx="4656680" cy="6474941"/>
          </a:xfrm>
          <a:prstGeom prst="rect">
            <a:avLst/>
          </a:prstGeom>
        </p:spPr>
      </p:pic>
    </p:spTree>
    <p:extLst>
      <p:ext uri="{BB962C8B-B14F-4D97-AF65-F5344CB8AC3E}">
        <p14:creationId xmlns:p14="http://schemas.microsoft.com/office/powerpoint/2010/main" val="25523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24" name="Dikdörtgen 23"/>
          <p:cNvSpPr/>
          <p:nvPr/>
        </p:nvSpPr>
        <p:spPr>
          <a:xfrm>
            <a:off x="794"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6" name="Grup 15"/>
          <p:cNvGrpSpPr/>
          <p:nvPr/>
        </p:nvGrpSpPr>
        <p:grpSpPr>
          <a:xfrm>
            <a:off x="6066701" y="1169318"/>
            <a:ext cx="5491064" cy="1500571"/>
            <a:chOff x="6080204" y="1306970"/>
            <a:chExt cx="5491064" cy="1500571"/>
          </a:xfrm>
        </p:grpSpPr>
        <p:sp>
          <p:nvSpPr>
            <p:cNvPr id="18" name="Metin kutusu 17"/>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19" name="Metin kutusu 18"/>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20" name="Resim 19">
            <a:extLst>
              <a:ext uri="{FF2B5EF4-FFF2-40B4-BE49-F238E27FC236}">
                <a16:creationId xmlns:a16="http://schemas.microsoft.com/office/drawing/2014/main" id="{C3D0BAF9-7B77-7143-8D51-6985B7286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1" name="Resim 20">
            <a:extLst>
              <a:ext uri="{FF2B5EF4-FFF2-40B4-BE49-F238E27FC236}">
                <a16:creationId xmlns:a16="http://schemas.microsoft.com/office/drawing/2014/main" id="{1FEC4032-0479-FA46-B8E2-A312BE4BE76C}"/>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Freeform 5">
            <a:extLst>
              <a:ext uri="{FF2B5EF4-FFF2-40B4-BE49-F238E27FC236}">
                <a16:creationId xmlns:a16="http://schemas.microsoft.com/office/drawing/2014/main" id="{3960654F-C69D-AB44-B6FF-8ED16B24228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Metin kutusu 16">
            <a:extLst>
              <a:ext uri="{FF2B5EF4-FFF2-40B4-BE49-F238E27FC236}">
                <a16:creationId xmlns:a16="http://schemas.microsoft.com/office/drawing/2014/main" id="{A87F2687-5995-164D-B9B0-7838C8EF85E6}"/>
              </a:ext>
            </a:extLst>
          </p:cNvPr>
          <p:cNvSpPr txBox="1"/>
          <p:nvPr/>
        </p:nvSpPr>
        <p:spPr>
          <a:xfrm>
            <a:off x="356650" y="481179"/>
            <a:ext cx="7896099" cy="830997"/>
          </a:xfrm>
          <a:prstGeom prst="rect">
            <a:avLst/>
          </a:prstGeom>
          <a:noFill/>
          <a:ln>
            <a:noFill/>
          </a:ln>
        </p:spPr>
        <p:txBody>
          <a:bodyPr wrap="square" rtlCol="0">
            <a:spAutoFit/>
          </a:bodyPr>
          <a:lstStyle/>
          <a:p>
            <a:r>
              <a:rPr lang="tr-TR" sz="4800" b="1" dirty="0">
                <a:solidFill>
                  <a:srgbClr val="231F20"/>
                </a:solidFill>
              </a:rPr>
              <a:t>Bağımlılığın Zararlı Nelerdir?</a:t>
            </a:r>
          </a:p>
        </p:txBody>
      </p:sp>
      <p:sp>
        <p:nvSpPr>
          <p:cNvPr id="18" name="Rectangle 13">
            <a:extLst>
              <a:ext uri="{FF2B5EF4-FFF2-40B4-BE49-F238E27FC236}">
                <a16:creationId xmlns:a16="http://schemas.microsoft.com/office/drawing/2014/main" id="{C4227BF1-8084-7D44-9378-612A39F8958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AAB1A3EB-C454-964D-AE48-D9B60C703C15}"/>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250" fill="hold"/>
                                        <p:tgtEl>
                                          <p:spTgt spid="27"/>
                                        </p:tgtEl>
                                        <p:attrNameLst>
                                          <p:attrName>ppt_x</p:attrName>
                                        </p:attrNameLst>
                                      </p:cBhvr>
                                      <p:tavLst>
                                        <p:tav tm="0">
                                          <p:val>
                                            <p:strVal val="1+#ppt_w/2"/>
                                          </p:val>
                                        </p:tav>
                                        <p:tav tm="100000">
                                          <p:val>
                                            <p:strVal val="#ppt_x"/>
                                          </p:val>
                                        </p:tav>
                                      </p:tavLst>
                                    </p:anim>
                                    <p:anim calcmode="lin" valueType="num">
                                      <p:cBhvr additive="base">
                                        <p:cTn id="13" dur="25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250" fill="hold"/>
                                        <p:tgtEl>
                                          <p:spTgt spid="28"/>
                                        </p:tgtEl>
                                        <p:attrNameLst>
                                          <p:attrName>ppt_x</p:attrName>
                                        </p:attrNameLst>
                                      </p:cBhvr>
                                      <p:tavLst>
                                        <p:tav tm="0">
                                          <p:val>
                                            <p:strVal val="1+#ppt_w/2"/>
                                          </p:val>
                                        </p:tav>
                                        <p:tav tm="100000">
                                          <p:val>
                                            <p:strVal val="#ppt_x"/>
                                          </p:val>
                                        </p:tav>
                                      </p:tavLst>
                                    </p:anim>
                                    <p:anim calcmode="lin" valueType="num">
                                      <p:cBhvr additive="base">
                                        <p:cTn id="17" dur="250" fill="hold"/>
                                        <p:tgtEl>
                                          <p:spTgt spid="2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250" fill="hold"/>
                                        <p:tgtEl>
                                          <p:spTgt spid="16"/>
                                        </p:tgtEl>
                                        <p:attrNameLst>
                                          <p:attrName>ppt_x</p:attrName>
                                        </p:attrNameLst>
                                      </p:cBhvr>
                                      <p:tavLst>
                                        <p:tav tm="0">
                                          <p:val>
                                            <p:strVal val="0-#ppt_w/2"/>
                                          </p:val>
                                        </p:tav>
                                        <p:tav tm="100000">
                                          <p:val>
                                            <p:strVal val="#ppt_x"/>
                                          </p:val>
                                        </p:tav>
                                      </p:tavLst>
                                    </p:anim>
                                    <p:anim calcmode="lin" valueType="num">
                                      <p:cBhvr additive="base">
                                        <p:cTn id="22" dur="25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8"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7757203" cy="830997"/>
          </a:xfrm>
          <a:prstGeom prst="rect">
            <a:avLst/>
          </a:prstGeom>
          <a:noFill/>
        </p:spPr>
        <p:txBody>
          <a:bodyPr wrap="squar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395915"/>
            <a:ext cx="3752738" cy="400110"/>
            <a:chOff x="554927" y="1881525"/>
            <a:chExt cx="3752738" cy="400110"/>
          </a:xfrm>
        </p:grpSpPr>
        <p:sp>
          <p:nvSpPr>
            <p:cNvPr id="26" name="Metin kutusu 25"/>
            <p:cNvSpPr txBox="1"/>
            <p:nvPr/>
          </p:nvSpPr>
          <p:spPr>
            <a:xfrm>
              <a:off x="746177" y="1881525"/>
              <a:ext cx="3561488" cy="400110"/>
            </a:xfrm>
            <a:prstGeom prst="rect">
              <a:avLst/>
            </a:prstGeom>
            <a:noFill/>
          </p:spPr>
          <p:txBody>
            <a:bodyPr wrap="none" rtlCol="0">
              <a:spAutoFit/>
            </a:bodyPr>
            <a:lstStyle/>
            <a:p>
              <a:r>
                <a:rPr lang="tr-TR" sz="2000" dirty="0">
                  <a:solidFill>
                    <a:srgbClr val="575757"/>
                  </a:solidFill>
                </a:rPr>
                <a:t>Bağımlının kendine güveni azalır.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79986"/>
            <a:ext cx="3241893" cy="400110"/>
            <a:chOff x="554927" y="1881525"/>
            <a:chExt cx="3241893" cy="400110"/>
          </a:xfrm>
        </p:grpSpPr>
        <p:sp>
          <p:nvSpPr>
            <p:cNvPr id="31" name="Metin kutusu 30"/>
            <p:cNvSpPr txBox="1"/>
            <p:nvPr/>
          </p:nvSpPr>
          <p:spPr>
            <a:xfrm>
              <a:off x="746177" y="1881525"/>
              <a:ext cx="3050643" cy="400110"/>
            </a:xfrm>
            <a:prstGeom prst="rect">
              <a:avLst/>
            </a:prstGeom>
            <a:noFill/>
          </p:spPr>
          <p:txBody>
            <a:bodyPr wrap="none" rtlCol="0">
              <a:spAutoFit/>
            </a:bodyPr>
            <a:lstStyle/>
            <a:p>
              <a:r>
                <a:rPr lang="tr-TR" sz="2000" dirty="0">
                  <a:solidFill>
                    <a:srgbClr val="575757"/>
                  </a:solidFill>
                </a:rPr>
                <a:t>Bağımlının kontrolü zayıflar.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57461"/>
            <a:ext cx="4606241" cy="707886"/>
            <a:chOff x="554927" y="1881525"/>
            <a:chExt cx="4606241" cy="707886"/>
          </a:xfrm>
        </p:grpSpPr>
        <p:sp>
          <p:nvSpPr>
            <p:cNvPr id="34" name="Metin kutusu 33"/>
            <p:cNvSpPr txBox="1"/>
            <p:nvPr/>
          </p:nvSpPr>
          <p:spPr>
            <a:xfrm>
              <a:off x="746177" y="1881525"/>
              <a:ext cx="4414991" cy="707886"/>
            </a:xfrm>
            <a:prstGeom prst="rect">
              <a:avLst/>
            </a:prstGeom>
            <a:noFill/>
          </p:spPr>
          <p:txBody>
            <a:bodyPr wrap="none" rtlCol="0">
              <a:spAutoFit/>
            </a:bodyPr>
            <a:lstStyle/>
            <a:p>
              <a:r>
                <a:rPr lang="tr-TR" sz="2000" dirty="0">
                  <a:solidFill>
                    <a:srgbClr val="575757"/>
                  </a:solidFill>
                </a:rPr>
                <a:t>Bağımlının insani prensipleri ve değerleri</a:t>
              </a:r>
            </a:p>
            <a:p>
              <a:r>
                <a:rPr lang="tr-TR" sz="2000" dirty="0">
                  <a:solidFill>
                    <a:srgbClr val="575757"/>
                  </a:solidFill>
                </a:rPr>
                <a:t>yok olmaya başlar.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id="{4AF3B75E-6142-4D47-A1B2-45A73167161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1F50AED5-C411-A44F-9381-46E63461CE87}"/>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11324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6" name="Grup 35"/>
          <p:cNvGrpSpPr/>
          <p:nvPr/>
        </p:nvGrpSpPr>
        <p:grpSpPr>
          <a:xfrm>
            <a:off x="558873" y="2395915"/>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575757"/>
                  </a:solidFill>
                </a:rPr>
                <a:t>Kullandığı maddeler bağımlının vücudundaki savunma mekanizmalarını yok edip bağışıklık sistemini zayıflatır.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8873" y="3056318"/>
            <a:ext cx="6868428" cy="1015663"/>
            <a:chOff x="554927" y="1881525"/>
            <a:chExt cx="6868428" cy="1015663"/>
          </a:xfrm>
        </p:grpSpPr>
        <p:sp>
          <p:nvSpPr>
            <p:cNvPr id="40" name="Metin kutusu 39"/>
            <p:cNvSpPr txBox="1"/>
            <p:nvPr/>
          </p:nvSpPr>
          <p:spPr>
            <a:xfrm>
              <a:off x="746176" y="1881525"/>
              <a:ext cx="6677179" cy="1015663"/>
            </a:xfrm>
            <a:prstGeom prst="rect">
              <a:avLst/>
            </a:prstGeom>
            <a:noFill/>
          </p:spPr>
          <p:txBody>
            <a:bodyPr wrap="square" rtlCol="0">
              <a:spAutoFit/>
            </a:bodyPr>
            <a:lstStyle/>
            <a:p>
              <a:r>
                <a:rPr lang="tr-TR" sz="2000" dirty="0">
                  <a:solidFill>
                    <a:srgbClr val="575757"/>
                  </a:solidFill>
                </a:rPr>
                <a:t>Bağımlının frengi, verem, AIDS, kanser, kangren,</a:t>
              </a:r>
            </a:p>
            <a:p>
              <a:r>
                <a:rPr lang="tr-TR" sz="2000" dirty="0">
                  <a:solidFill>
                    <a:srgbClr val="575757"/>
                  </a:solidFill>
                </a:rPr>
                <a:t>hepatit B ve hepatit C gibi birçok ölümcül hastalığa</a:t>
              </a:r>
            </a:p>
            <a:p>
              <a:r>
                <a:rPr lang="tr-TR" sz="2000" dirty="0">
                  <a:solidFill>
                    <a:srgbClr val="575757"/>
                  </a:solidFill>
                </a:rPr>
                <a:t>yakalanma riski artar.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id="{82D02EDC-9D3C-674E-90D1-73C2038B7E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EA301622-46A2-824D-BA0D-412F0A7C6498}"/>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4213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50"/>
                                        <p:tgtEl>
                                          <p:spTgt spid="3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1713" y="488598"/>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p:cNvGrpSpPr/>
          <p:nvPr/>
        </p:nvGrpSpPr>
        <p:grpSpPr>
          <a:xfrm>
            <a:off x="554927" y="2387256"/>
            <a:ext cx="7239588" cy="707886"/>
            <a:chOff x="554927" y="2387256"/>
            <a:chExt cx="7239588" cy="707886"/>
          </a:xfrm>
        </p:grpSpPr>
        <p:sp>
          <p:nvSpPr>
            <p:cNvPr id="26" name="Metin kutusu 25"/>
            <p:cNvSpPr txBox="1"/>
            <p:nvPr/>
          </p:nvSpPr>
          <p:spPr>
            <a:xfrm>
              <a:off x="746177" y="2387256"/>
              <a:ext cx="7048338" cy="707886"/>
            </a:xfrm>
            <a:prstGeom prst="rect">
              <a:avLst/>
            </a:prstGeom>
            <a:noFill/>
          </p:spPr>
          <p:txBody>
            <a:bodyPr wrap="square" rtlCol="0">
              <a:spAutoFit/>
            </a:bodyPr>
            <a:lstStyle/>
            <a:p>
              <a:r>
                <a:rPr lang="tr-TR" sz="2000" dirty="0">
                  <a:solidFill>
                    <a:srgbClr val="575757"/>
                  </a:solidFill>
                </a:rPr>
                <a:t>Korku ve öfke (Bağımlılık yapıcı maddelerin kullanımı kişide zamanla kaygı, korku, düşmanlık ve paranoya meydana getirir.)</a:t>
              </a:r>
            </a:p>
          </p:txBody>
        </p:sp>
        <p:pic>
          <p:nvPicPr>
            <p:cNvPr id="29" name="Resim 28"/>
            <p:cNvPicPr>
              <a:picLocks noChangeAspect="1"/>
            </p:cNvPicPr>
            <p:nvPr/>
          </p:nvPicPr>
          <p:blipFill>
            <a:blip r:embed="rId4"/>
            <a:stretch>
              <a:fillRect/>
            </a:stretch>
          </p:blipFill>
          <p:spPr>
            <a:xfrm>
              <a:off x="554927" y="2497311"/>
              <a:ext cx="191250" cy="180000"/>
            </a:xfrm>
            <a:prstGeom prst="rect">
              <a:avLst/>
            </a:prstGeom>
          </p:spPr>
        </p:pic>
      </p:grpSp>
      <p:grpSp>
        <p:nvGrpSpPr>
          <p:cNvPr id="12" name="Grup 11"/>
          <p:cNvGrpSpPr/>
          <p:nvPr/>
        </p:nvGrpSpPr>
        <p:grpSpPr>
          <a:xfrm>
            <a:off x="554927" y="2992871"/>
            <a:ext cx="6287250" cy="400110"/>
            <a:chOff x="554927" y="2992871"/>
            <a:chExt cx="6287250" cy="400110"/>
          </a:xfrm>
        </p:grpSpPr>
        <p:pic>
          <p:nvPicPr>
            <p:cNvPr id="24" name="Resim 23"/>
            <p:cNvPicPr>
              <a:picLocks noChangeAspect="1"/>
            </p:cNvPicPr>
            <p:nvPr/>
          </p:nvPicPr>
          <p:blipFill>
            <a:blip r:embed="rId4"/>
            <a:stretch>
              <a:fillRect/>
            </a:stretch>
          </p:blipFill>
          <p:spPr>
            <a:xfrm>
              <a:off x="554927" y="3104452"/>
              <a:ext cx="191250" cy="180000"/>
            </a:xfrm>
            <a:prstGeom prst="rect">
              <a:avLst/>
            </a:prstGeom>
          </p:spPr>
        </p:pic>
        <p:sp>
          <p:nvSpPr>
            <p:cNvPr id="2" name="Dikdörtgen 1"/>
            <p:cNvSpPr/>
            <p:nvPr/>
          </p:nvSpPr>
          <p:spPr>
            <a:xfrm>
              <a:off x="746177" y="2992871"/>
              <a:ext cx="6096000" cy="400110"/>
            </a:xfrm>
            <a:prstGeom prst="rect">
              <a:avLst/>
            </a:prstGeom>
          </p:spPr>
          <p:txBody>
            <a:bodyPr>
              <a:spAutoFit/>
            </a:bodyPr>
            <a:lstStyle/>
            <a:p>
              <a:r>
                <a:rPr lang="tr-TR" sz="2000" dirty="0">
                  <a:solidFill>
                    <a:srgbClr val="575757"/>
                  </a:solidFill>
                </a:rPr>
                <a:t>Hafıza kaybı,</a:t>
              </a:r>
            </a:p>
          </p:txBody>
        </p:sp>
      </p:grpSp>
      <p:grpSp>
        <p:nvGrpSpPr>
          <p:cNvPr id="16" name="Grup 15"/>
          <p:cNvGrpSpPr/>
          <p:nvPr/>
        </p:nvGrpSpPr>
        <p:grpSpPr>
          <a:xfrm>
            <a:off x="554927" y="3309694"/>
            <a:ext cx="6287250" cy="400110"/>
            <a:chOff x="554927" y="3309694"/>
            <a:chExt cx="6287250" cy="400110"/>
          </a:xfrm>
        </p:grpSpPr>
        <p:pic>
          <p:nvPicPr>
            <p:cNvPr id="19" name="Resim 18"/>
            <p:cNvPicPr>
              <a:picLocks noChangeAspect="1"/>
            </p:cNvPicPr>
            <p:nvPr/>
          </p:nvPicPr>
          <p:blipFill>
            <a:blip r:embed="rId4"/>
            <a:stretch>
              <a:fillRect/>
            </a:stretch>
          </p:blipFill>
          <p:spPr>
            <a:xfrm>
              <a:off x="554927" y="3412559"/>
              <a:ext cx="191250" cy="180000"/>
            </a:xfrm>
            <a:prstGeom prst="rect">
              <a:avLst/>
            </a:prstGeom>
          </p:spPr>
        </p:pic>
        <p:sp>
          <p:nvSpPr>
            <p:cNvPr id="3" name="Dikdörtgen 2"/>
            <p:cNvSpPr/>
            <p:nvPr/>
          </p:nvSpPr>
          <p:spPr>
            <a:xfrm>
              <a:off x="746177" y="3309694"/>
              <a:ext cx="6096000" cy="400110"/>
            </a:xfrm>
            <a:prstGeom prst="rect">
              <a:avLst/>
            </a:prstGeom>
          </p:spPr>
          <p:txBody>
            <a:bodyPr>
              <a:spAutoFit/>
            </a:bodyPr>
            <a:lstStyle/>
            <a:p>
              <a:r>
                <a:rPr lang="tr-TR" sz="2000" dirty="0">
                  <a:solidFill>
                    <a:srgbClr val="575757"/>
                  </a:solidFill>
                </a:rPr>
                <a:t>Nefes darlığı,</a:t>
              </a:r>
            </a:p>
          </p:txBody>
        </p:sp>
      </p:grpSp>
      <p:grpSp>
        <p:nvGrpSpPr>
          <p:cNvPr id="17" name="Grup 16"/>
          <p:cNvGrpSpPr/>
          <p:nvPr/>
        </p:nvGrpSpPr>
        <p:grpSpPr>
          <a:xfrm>
            <a:off x="554927" y="3611962"/>
            <a:ext cx="6287250" cy="400110"/>
            <a:chOff x="554927" y="3611962"/>
            <a:chExt cx="6287250" cy="400110"/>
          </a:xfrm>
        </p:grpSpPr>
        <p:pic>
          <p:nvPicPr>
            <p:cNvPr id="20" name="Resim 19"/>
            <p:cNvPicPr>
              <a:picLocks noChangeAspect="1"/>
            </p:cNvPicPr>
            <p:nvPr/>
          </p:nvPicPr>
          <p:blipFill>
            <a:blip r:embed="rId4"/>
            <a:stretch>
              <a:fillRect/>
            </a:stretch>
          </p:blipFill>
          <p:spPr>
            <a:xfrm>
              <a:off x="554927" y="3721384"/>
              <a:ext cx="191250" cy="180000"/>
            </a:xfrm>
            <a:prstGeom prst="rect">
              <a:avLst/>
            </a:prstGeom>
          </p:spPr>
        </p:pic>
        <p:sp>
          <p:nvSpPr>
            <p:cNvPr id="6" name="Dikdörtgen 5"/>
            <p:cNvSpPr/>
            <p:nvPr/>
          </p:nvSpPr>
          <p:spPr>
            <a:xfrm>
              <a:off x="746177" y="3611962"/>
              <a:ext cx="6096000" cy="400110"/>
            </a:xfrm>
            <a:prstGeom prst="rect">
              <a:avLst/>
            </a:prstGeom>
          </p:spPr>
          <p:txBody>
            <a:bodyPr>
              <a:spAutoFit/>
            </a:bodyPr>
            <a:lstStyle/>
            <a:p>
              <a:r>
                <a:rPr lang="tr-TR" sz="2000" dirty="0">
                  <a:solidFill>
                    <a:srgbClr val="575757"/>
                  </a:solidFill>
                </a:rPr>
                <a:t>Ağız ve gırtlak kanseri,</a:t>
              </a:r>
            </a:p>
          </p:txBody>
        </p:sp>
      </p:grpSp>
      <p:grpSp>
        <p:nvGrpSpPr>
          <p:cNvPr id="18" name="Grup 17"/>
          <p:cNvGrpSpPr/>
          <p:nvPr/>
        </p:nvGrpSpPr>
        <p:grpSpPr>
          <a:xfrm>
            <a:off x="554927" y="3924549"/>
            <a:ext cx="6277417" cy="400110"/>
            <a:chOff x="554927" y="3924549"/>
            <a:chExt cx="6277417" cy="400110"/>
          </a:xfrm>
        </p:grpSpPr>
        <p:pic>
          <p:nvPicPr>
            <p:cNvPr id="21" name="Resim 20"/>
            <p:cNvPicPr>
              <a:picLocks noChangeAspect="1"/>
            </p:cNvPicPr>
            <p:nvPr/>
          </p:nvPicPr>
          <p:blipFill>
            <a:blip r:embed="rId4"/>
            <a:stretch>
              <a:fillRect/>
            </a:stretch>
          </p:blipFill>
          <p:spPr>
            <a:xfrm>
              <a:off x="554927" y="4019904"/>
              <a:ext cx="191250" cy="180000"/>
            </a:xfrm>
            <a:prstGeom prst="rect">
              <a:avLst/>
            </a:prstGeom>
          </p:spPr>
        </p:pic>
        <p:sp>
          <p:nvSpPr>
            <p:cNvPr id="7" name="Dikdörtgen 6"/>
            <p:cNvSpPr/>
            <p:nvPr/>
          </p:nvSpPr>
          <p:spPr>
            <a:xfrm>
              <a:off x="736344" y="3924549"/>
              <a:ext cx="6096000" cy="400110"/>
            </a:xfrm>
            <a:prstGeom prst="rect">
              <a:avLst/>
            </a:prstGeom>
          </p:spPr>
          <p:txBody>
            <a:bodyPr>
              <a:spAutoFit/>
            </a:bodyPr>
            <a:lstStyle/>
            <a:p>
              <a:r>
                <a:rPr lang="tr-TR" sz="2000" dirty="0">
                  <a:solidFill>
                    <a:srgbClr val="575757"/>
                  </a:solidFill>
                </a:rPr>
                <a:t>Diş çürümeleri,</a:t>
              </a:r>
            </a:p>
          </p:txBody>
        </p:sp>
      </p:grpSp>
      <p:grpSp>
        <p:nvGrpSpPr>
          <p:cNvPr id="96" name="Grup 95"/>
          <p:cNvGrpSpPr/>
          <p:nvPr/>
        </p:nvGrpSpPr>
        <p:grpSpPr>
          <a:xfrm>
            <a:off x="554927" y="4230584"/>
            <a:ext cx="6288450" cy="400110"/>
            <a:chOff x="554927" y="4230584"/>
            <a:chExt cx="6288450" cy="400110"/>
          </a:xfrm>
        </p:grpSpPr>
        <p:pic>
          <p:nvPicPr>
            <p:cNvPr id="30" name="Resim 29"/>
            <p:cNvPicPr>
              <a:picLocks noChangeAspect="1"/>
            </p:cNvPicPr>
            <p:nvPr/>
          </p:nvPicPr>
          <p:blipFill>
            <a:blip r:embed="rId4"/>
            <a:stretch>
              <a:fillRect/>
            </a:stretch>
          </p:blipFill>
          <p:spPr>
            <a:xfrm>
              <a:off x="554927" y="4329356"/>
              <a:ext cx="191250" cy="180000"/>
            </a:xfrm>
            <a:prstGeom prst="rect">
              <a:avLst/>
            </a:prstGeom>
          </p:spPr>
        </p:pic>
        <p:sp>
          <p:nvSpPr>
            <p:cNvPr id="8" name="Dikdörtgen 7"/>
            <p:cNvSpPr/>
            <p:nvPr/>
          </p:nvSpPr>
          <p:spPr>
            <a:xfrm>
              <a:off x="747377" y="4230584"/>
              <a:ext cx="6096000" cy="400110"/>
            </a:xfrm>
            <a:prstGeom prst="rect">
              <a:avLst/>
            </a:prstGeom>
          </p:spPr>
          <p:txBody>
            <a:bodyPr>
              <a:spAutoFit/>
            </a:bodyPr>
            <a:lstStyle/>
            <a:p>
              <a:r>
                <a:rPr lang="tr-TR" sz="2000" dirty="0">
                  <a:solidFill>
                    <a:srgbClr val="575757"/>
                  </a:solidFill>
                </a:rPr>
                <a:t>Kalp krizi,</a:t>
              </a:r>
            </a:p>
          </p:txBody>
        </p:sp>
      </p:grpSp>
      <p:grpSp>
        <p:nvGrpSpPr>
          <p:cNvPr id="97" name="Grup 96"/>
          <p:cNvGrpSpPr/>
          <p:nvPr/>
        </p:nvGrpSpPr>
        <p:grpSpPr>
          <a:xfrm>
            <a:off x="554927" y="4517278"/>
            <a:ext cx="3269698" cy="400110"/>
            <a:chOff x="554927" y="4517278"/>
            <a:chExt cx="3269698" cy="400110"/>
          </a:xfrm>
        </p:grpSpPr>
        <p:pic>
          <p:nvPicPr>
            <p:cNvPr id="31" name="Resim 30"/>
            <p:cNvPicPr>
              <a:picLocks noChangeAspect="1"/>
            </p:cNvPicPr>
            <p:nvPr/>
          </p:nvPicPr>
          <p:blipFill>
            <a:blip r:embed="rId4"/>
            <a:stretch>
              <a:fillRect/>
            </a:stretch>
          </p:blipFill>
          <p:spPr>
            <a:xfrm>
              <a:off x="554927" y="4622983"/>
              <a:ext cx="191250" cy="180000"/>
            </a:xfrm>
            <a:prstGeom prst="rect">
              <a:avLst/>
            </a:prstGeom>
          </p:spPr>
        </p:pic>
        <p:sp>
          <p:nvSpPr>
            <p:cNvPr id="10" name="Dikdörtgen 9"/>
            <p:cNvSpPr/>
            <p:nvPr/>
          </p:nvSpPr>
          <p:spPr>
            <a:xfrm>
              <a:off x="736344" y="4517278"/>
              <a:ext cx="3088281" cy="400110"/>
            </a:xfrm>
            <a:prstGeom prst="rect">
              <a:avLst/>
            </a:prstGeom>
          </p:spPr>
          <p:txBody>
            <a:bodyPr wrap="none">
              <a:spAutoFit/>
            </a:bodyPr>
            <a:lstStyle/>
            <a:p>
              <a:r>
                <a:rPr lang="tr-TR" sz="2000" dirty="0">
                  <a:solidFill>
                    <a:srgbClr val="575757"/>
                  </a:solidFill>
                </a:rPr>
                <a:t>Kalp atış grafiğinde düz çizgi</a:t>
              </a:r>
            </a:p>
          </p:txBody>
        </p:sp>
      </p:grpSp>
      <p:sp>
        <p:nvSpPr>
          <p:cNvPr id="34" name="Rectangle 13">
            <a:extLst>
              <a:ext uri="{FF2B5EF4-FFF2-40B4-BE49-F238E27FC236}">
                <a16:creationId xmlns:a16="http://schemas.microsoft.com/office/drawing/2014/main" id="{3C73E03F-5ED7-D346-A4F5-8606D9968BB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5" name="Metin kutusu 34">
            <a:extLst>
              <a:ext uri="{FF2B5EF4-FFF2-40B4-BE49-F238E27FC236}">
                <a16:creationId xmlns:a16="http://schemas.microsoft.com/office/drawing/2014/main" id="{0A28435B-C719-1C4C-84A3-1F7E95141C7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50"/>
                                        <p:tgtEl>
                                          <p:spTgt spid="96"/>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403959"/>
            <a:ext cx="7239588" cy="1323439"/>
            <a:chOff x="554927" y="1881525"/>
            <a:chExt cx="7239588" cy="1323439"/>
          </a:xfrm>
        </p:grpSpPr>
        <p:sp>
          <p:nvSpPr>
            <p:cNvPr id="26" name="Metin kutusu 25"/>
            <p:cNvSpPr txBox="1"/>
            <p:nvPr/>
          </p:nvSpPr>
          <p:spPr>
            <a:xfrm>
              <a:off x="746177" y="1881525"/>
              <a:ext cx="7048338" cy="1323439"/>
            </a:xfrm>
            <a:prstGeom prst="rect">
              <a:avLst/>
            </a:prstGeom>
            <a:noFill/>
          </p:spPr>
          <p:txBody>
            <a:bodyPr wrap="square" rtlCol="0">
              <a:spAutoFit/>
            </a:bodyPr>
            <a:lstStyle/>
            <a:p>
              <a:r>
                <a:rPr lang="tr-TR" sz="2000" dirty="0">
                  <a:solidFill>
                    <a:srgbClr val="575757"/>
                  </a:solidFill>
                </a:rPr>
                <a:t>Dış görünüşte bozulma (Madde kullanıcılarında solgun bir cilt, kendileri tarafından oluşturulan derin yaralar gözlenir. Bazı maddelerin yoğun kullanımı iştahı azaltır. Kullanıcılar âdeta bir</a:t>
              </a:r>
            </a:p>
            <a:p>
              <a:r>
                <a:rPr lang="tr-TR" sz="2000" dirty="0">
                  <a:solidFill>
                    <a:srgbClr val="575757"/>
                  </a:solidFill>
                </a:rPr>
                <a:t>iskelet gibi çok ince ve zayıf görünürler).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16" name="Rectangle 13">
            <a:extLst>
              <a:ext uri="{FF2B5EF4-FFF2-40B4-BE49-F238E27FC236}">
                <a16:creationId xmlns:a16="http://schemas.microsoft.com/office/drawing/2014/main" id="{7EB38883-B02B-6D4E-97D5-A549875AE38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06610443-3426-F34C-BE42-CB0ABCB776B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13856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2927</TotalTime>
  <Words>1713</Words>
  <Application>Microsoft Office PowerPoint</Application>
  <PresentationFormat>Geniş ekran</PresentationFormat>
  <Paragraphs>317</Paragraphs>
  <Slides>43</Slides>
  <Notes>43</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43</vt:i4>
      </vt:variant>
    </vt:vector>
  </HeadingPairs>
  <TitlesOfParts>
    <vt:vector size="48" baseType="lpstr">
      <vt:lpstr>Arial</vt:lpstr>
      <vt:lpstr>Calibri</vt:lpstr>
      <vt:lpstr>Calibri Light</vt:lpstr>
      <vt:lpstr>Century Gothic</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Tuba Işıl Aktürk</cp:lastModifiedBy>
  <cp:revision>355</cp:revision>
  <dcterms:created xsi:type="dcterms:W3CDTF">2016-11-17T08:54:28Z</dcterms:created>
  <dcterms:modified xsi:type="dcterms:W3CDTF">2022-12-13T07:23:24Z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